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66" r:id="rId2"/>
    <p:sldId id="257" r:id="rId3"/>
    <p:sldId id="267" r:id="rId4"/>
    <p:sldId id="259" r:id="rId5"/>
    <p:sldId id="260" r:id="rId6"/>
    <p:sldId id="268" r:id="rId7"/>
    <p:sldId id="261" r:id="rId8"/>
    <p:sldId id="262" r:id="rId9"/>
    <p:sldId id="269" r:id="rId10"/>
    <p:sldId id="263" r:id="rId11"/>
    <p:sldId id="265" r:id="rId12"/>
  </p:sldIdLst>
  <p:sldSz cx="14630400" cy="8229600"/>
  <p:notesSz cx="8229600" cy="14630400"/>
  <p:embeddedFontLst>
    <p:embeddedFont>
      <p:font typeface="DM Sans" pitchFamily="2" charset="0"/>
      <p:regular r:id="rId14"/>
      <p:bold r:id="rId15"/>
    </p:embeddedFont>
    <p:embeddedFont>
      <p:font typeface="Libre Baskerville" panose="02000000000000000000" pitchFamily="2"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D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376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Customer Shopping Behavior Analysis</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This project analyzes customer shopping behavior using transactional data from 3,900 purchases. Our goal is to uncover insights into spending patterns, customer segments, product preferences, and subscription behavior to guide strategic business decisions.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0">
            <a:extLst>
              <a:ext uri="{FF2B5EF4-FFF2-40B4-BE49-F238E27FC236}">
                <a16:creationId xmlns:a16="http://schemas.microsoft.com/office/drawing/2014/main" id="{2BCD1C27-7A9E-1764-6C56-CB5100D3B3DC}"/>
              </a:ext>
            </a:extLst>
          </p:cNvPr>
          <p:cNvSpPr/>
          <p:nvPr/>
        </p:nvSpPr>
        <p:spPr>
          <a:xfrm>
            <a:off x="737235" y="758785"/>
            <a:ext cx="7669530" cy="1316355"/>
          </a:xfrm>
          <a:prstGeom prst="rect">
            <a:avLst/>
          </a:prstGeom>
          <a:noFill/>
          <a:ln/>
        </p:spPr>
        <p:txBody>
          <a:bodyPr wrap="square" lIns="0" tIns="0" rIns="0" bIns="0" rtlCol="0" anchor="t"/>
          <a:lstStyle/>
          <a:p>
            <a:pPr marL="0" indent="0" algn="l">
              <a:lnSpc>
                <a:spcPts val="5150"/>
              </a:lnSpc>
              <a:buNone/>
            </a:pPr>
            <a:r>
              <a:rPr lang="en-US" sz="4100" dirty="0">
                <a:solidFill>
                  <a:srgbClr val="5C4E3D"/>
                </a:solidFill>
                <a:latin typeface="Libre Baskerville" pitchFamily="34" charset="0"/>
                <a:ea typeface="Libre Baskerville" pitchFamily="34" charset="-122"/>
                <a:cs typeface="Libre Baskerville" pitchFamily="34" charset="-120"/>
              </a:rPr>
              <a:t>Power BI Dashboard Insights</a:t>
            </a:r>
            <a:endParaRPr lang="en-US" sz="4100" dirty="0"/>
          </a:p>
        </p:txBody>
      </p:sp>
      <p:sp>
        <p:nvSpPr>
          <p:cNvPr id="6" name="Shape 1">
            <a:extLst>
              <a:ext uri="{FF2B5EF4-FFF2-40B4-BE49-F238E27FC236}">
                <a16:creationId xmlns:a16="http://schemas.microsoft.com/office/drawing/2014/main" id="{6FE46EDF-1F3B-AE6D-D6E1-6A397052E087}"/>
              </a:ext>
            </a:extLst>
          </p:cNvPr>
          <p:cNvSpPr/>
          <p:nvPr/>
        </p:nvSpPr>
        <p:spPr>
          <a:xfrm>
            <a:off x="737235" y="2391013"/>
            <a:ext cx="3729395" cy="2599015"/>
          </a:xfrm>
          <a:prstGeom prst="roundRect">
            <a:avLst>
              <a:gd name="adj" fmla="val 4222"/>
            </a:avLst>
          </a:prstGeom>
          <a:solidFill>
            <a:srgbClr val="FFFDFA"/>
          </a:solidFill>
          <a:ln w="22860">
            <a:solidFill>
              <a:srgbClr val="DDD3BA"/>
            </a:solidFill>
            <a:prstDash val="solid"/>
          </a:ln>
        </p:spPr>
        <p:txBody>
          <a:bodyPr/>
          <a:lstStyle/>
          <a:p>
            <a:endParaRPr lang="en-US"/>
          </a:p>
        </p:txBody>
      </p:sp>
      <p:sp>
        <p:nvSpPr>
          <p:cNvPr id="7" name="Shape 2">
            <a:extLst>
              <a:ext uri="{FF2B5EF4-FFF2-40B4-BE49-F238E27FC236}">
                <a16:creationId xmlns:a16="http://schemas.microsoft.com/office/drawing/2014/main" id="{D0A4817B-9D99-D61E-9094-DF97DA251266}"/>
              </a:ext>
            </a:extLst>
          </p:cNvPr>
          <p:cNvSpPr/>
          <p:nvPr/>
        </p:nvSpPr>
        <p:spPr>
          <a:xfrm>
            <a:off x="714375" y="2391013"/>
            <a:ext cx="91440" cy="2599015"/>
          </a:xfrm>
          <a:prstGeom prst="roundRect">
            <a:avLst>
              <a:gd name="adj" fmla="val 96751"/>
            </a:avLst>
          </a:prstGeom>
          <a:solidFill>
            <a:srgbClr val="B88E23"/>
          </a:solidFill>
          <a:ln/>
        </p:spPr>
        <p:txBody>
          <a:bodyPr/>
          <a:lstStyle/>
          <a:p>
            <a:endParaRPr lang="en-US"/>
          </a:p>
        </p:txBody>
      </p:sp>
      <p:sp>
        <p:nvSpPr>
          <p:cNvPr id="8" name="Text 3">
            <a:extLst>
              <a:ext uri="{FF2B5EF4-FFF2-40B4-BE49-F238E27FC236}">
                <a16:creationId xmlns:a16="http://schemas.microsoft.com/office/drawing/2014/main" id="{F62D87F1-CBFF-9663-1C61-C2F91C486135}"/>
              </a:ext>
            </a:extLst>
          </p:cNvPr>
          <p:cNvSpPr/>
          <p:nvPr/>
        </p:nvSpPr>
        <p:spPr>
          <a:xfrm>
            <a:off x="1039297" y="2624495"/>
            <a:ext cx="3193852" cy="657939"/>
          </a:xfrm>
          <a:prstGeom prst="rect">
            <a:avLst/>
          </a:prstGeom>
          <a:noFill/>
          <a:ln/>
        </p:spPr>
        <p:txBody>
          <a:bodyPr wrap="square" lIns="0" tIns="0" rIns="0" bIns="0" rtlCol="0" anchor="t"/>
          <a:lstStyle/>
          <a:p>
            <a:pPr marL="0" indent="0" algn="l">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Customer Base &amp; Engagement</a:t>
            </a:r>
            <a:endParaRPr lang="en-US" sz="2050" dirty="0"/>
          </a:p>
        </p:txBody>
      </p:sp>
      <p:sp>
        <p:nvSpPr>
          <p:cNvPr id="9" name="Text 4">
            <a:extLst>
              <a:ext uri="{FF2B5EF4-FFF2-40B4-BE49-F238E27FC236}">
                <a16:creationId xmlns:a16="http://schemas.microsoft.com/office/drawing/2014/main" id="{9AD01A41-14B1-6B4A-89B4-7AFDDA7264CB}"/>
              </a:ext>
            </a:extLst>
          </p:cNvPr>
          <p:cNvSpPr/>
          <p:nvPr/>
        </p:nvSpPr>
        <p:spPr>
          <a:xfrm>
            <a:off x="1039297" y="3408759"/>
            <a:ext cx="3193852" cy="1010841"/>
          </a:xfrm>
          <a:prstGeom prst="rect">
            <a:avLst/>
          </a:prstGeom>
          <a:noFill/>
          <a:ln/>
        </p:spPr>
        <p:txBody>
          <a:bodyPr wrap="square" lIns="0" tIns="0" rIns="0" bIns="0" rtlCol="0" anchor="t"/>
          <a:lstStyle/>
          <a:p>
            <a:pPr marL="0" indent="0" algn="l">
              <a:lnSpc>
                <a:spcPts val="2650"/>
              </a:lnSpc>
              <a:buNone/>
            </a:pPr>
            <a:r>
              <a:rPr lang="en-US" sz="1650" dirty="0">
                <a:solidFill>
                  <a:srgbClr val="454240"/>
                </a:solidFill>
                <a:latin typeface="DM Sans" pitchFamily="34" charset="0"/>
                <a:ea typeface="DM Sans" pitchFamily="34" charset="-122"/>
                <a:cs typeface="DM Sans" pitchFamily="34" charset="-120"/>
              </a:rPr>
              <a:t>3.9K customers, 73% non-subscribed. Avg. purchase: $59.76, Avg. review: 3.75.</a:t>
            </a:r>
            <a:endParaRPr lang="en-US" sz="1650" dirty="0"/>
          </a:p>
        </p:txBody>
      </p:sp>
      <p:sp>
        <p:nvSpPr>
          <p:cNvPr id="10" name="Shape 5">
            <a:extLst>
              <a:ext uri="{FF2B5EF4-FFF2-40B4-BE49-F238E27FC236}">
                <a16:creationId xmlns:a16="http://schemas.microsoft.com/office/drawing/2014/main" id="{D14B0382-2FC5-E72C-3C97-C67261064834}"/>
              </a:ext>
            </a:extLst>
          </p:cNvPr>
          <p:cNvSpPr/>
          <p:nvPr/>
        </p:nvSpPr>
        <p:spPr>
          <a:xfrm>
            <a:off x="4677251" y="2391013"/>
            <a:ext cx="3729514" cy="2599015"/>
          </a:xfrm>
          <a:prstGeom prst="roundRect">
            <a:avLst>
              <a:gd name="adj" fmla="val 4222"/>
            </a:avLst>
          </a:prstGeom>
          <a:solidFill>
            <a:srgbClr val="FFFDFA"/>
          </a:solidFill>
          <a:ln w="22860">
            <a:solidFill>
              <a:srgbClr val="DDD3BA"/>
            </a:solidFill>
            <a:prstDash val="solid"/>
          </a:ln>
        </p:spPr>
        <p:txBody>
          <a:bodyPr/>
          <a:lstStyle/>
          <a:p>
            <a:endParaRPr lang="en-US"/>
          </a:p>
        </p:txBody>
      </p:sp>
      <p:sp>
        <p:nvSpPr>
          <p:cNvPr id="11" name="Shape 6">
            <a:extLst>
              <a:ext uri="{FF2B5EF4-FFF2-40B4-BE49-F238E27FC236}">
                <a16:creationId xmlns:a16="http://schemas.microsoft.com/office/drawing/2014/main" id="{345EB159-A868-F1AF-53CF-87C9402FF918}"/>
              </a:ext>
            </a:extLst>
          </p:cNvPr>
          <p:cNvSpPr/>
          <p:nvPr/>
        </p:nvSpPr>
        <p:spPr>
          <a:xfrm>
            <a:off x="4654391" y="2391013"/>
            <a:ext cx="91440" cy="2599015"/>
          </a:xfrm>
          <a:prstGeom prst="roundRect">
            <a:avLst>
              <a:gd name="adj" fmla="val 96751"/>
            </a:avLst>
          </a:prstGeom>
          <a:solidFill>
            <a:srgbClr val="B88E23"/>
          </a:solidFill>
          <a:ln/>
        </p:spPr>
        <p:txBody>
          <a:bodyPr/>
          <a:lstStyle/>
          <a:p>
            <a:endParaRPr lang="en-US"/>
          </a:p>
        </p:txBody>
      </p:sp>
      <p:sp>
        <p:nvSpPr>
          <p:cNvPr id="12" name="Text 7">
            <a:extLst>
              <a:ext uri="{FF2B5EF4-FFF2-40B4-BE49-F238E27FC236}">
                <a16:creationId xmlns:a16="http://schemas.microsoft.com/office/drawing/2014/main" id="{21ED4C18-8293-7B37-0906-0F7E044D62BF}"/>
              </a:ext>
            </a:extLst>
          </p:cNvPr>
          <p:cNvSpPr/>
          <p:nvPr/>
        </p:nvSpPr>
        <p:spPr>
          <a:xfrm>
            <a:off x="4979313" y="2624495"/>
            <a:ext cx="3193971" cy="657939"/>
          </a:xfrm>
          <a:prstGeom prst="rect">
            <a:avLst/>
          </a:prstGeom>
          <a:noFill/>
          <a:ln/>
        </p:spPr>
        <p:txBody>
          <a:bodyPr wrap="square" lIns="0" tIns="0" rIns="0" bIns="0" rtlCol="0" anchor="t"/>
          <a:lstStyle/>
          <a:p>
            <a:pPr marL="0" indent="0" algn="l">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Revenue &amp; Sales by Category</a:t>
            </a:r>
            <a:endParaRPr lang="en-US" sz="2050" dirty="0"/>
          </a:p>
        </p:txBody>
      </p:sp>
      <p:sp>
        <p:nvSpPr>
          <p:cNvPr id="13" name="Text 8">
            <a:extLst>
              <a:ext uri="{FF2B5EF4-FFF2-40B4-BE49-F238E27FC236}">
                <a16:creationId xmlns:a16="http://schemas.microsoft.com/office/drawing/2014/main" id="{942E6844-559E-A0B7-CEEB-A31DF480F41D}"/>
              </a:ext>
            </a:extLst>
          </p:cNvPr>
          <p:cNvSpPr/>
          <p:nvPr/>
        </p:nvSpPr>
        <p:spPr>
          <a:xfrm>
            <a:off x="4979313" y="3408759"/>
            <a:ext cx="3193971" cy="1347788"/>
          </a:xfrm>
          <a:prstGeom prst="rect">
            <a:avLst/>
          </a:prstGeom>
          <a:noFill/>
          <a:ln/>
        </p:spPr>
        <p:txBody>
          <a:bodyPr wrap="square" lIns="0" tIns="0" rIns="0" bIns="0" rtlCol="0" anchor="t"/>
          <a:lstStyle/>
          <a:p>
            <a:pPr marL="0" indent="0" algn="l">
              <a:lnSpc>
                <a:spcPts val="2650"/>
              </a:lnSpc>
              <a:buNone/>
            </a:pPr>
            <a:r>
              <a:rPr lang="en-US" sz="1650" dirty="0">
                <a:solidFill>
                  <a:srgbClr val="454240"/>
                </a:solidFill>
                <a:latin typeface="DM Sans" pitchFamily="34" charset="0"/>
                <a:ea typeface="DM Sans" pitchFamily="34" charset="-122"/>
                <a:cs typeface="DM Sans" pitchFamily="34" charset="-120"/>
              </a:rPr>
              <a:t>Clothing leads in revenue (&gt;$100K) and sales volume, followed by Accessories, Footwear, and Outerwear.</a:t>
            </a:r>
            <a:endParaRPr lang="en-US" sz="1650" dirty="0"/>
          </a:p>
        </p:txBody>
      </p:sp>
      <p:sp>
        <p:nvSpPr>
          <p:cNvPr id="14" name="Shape 9">
            <a:extLst>
              <a:ext uri="{FF2B5EF4-FFF2-40B4-BE49-F238E27FC236}">
                <a16:creationId xmlns:a16="http://schemas.microsoft.com/office/drawing/2014/main" id="{A6A0C038-E7C1-279B-6AF0-FD1A686E7E56}"/>
              </a:ext>
            </a:extLst>
          </p:cNvPr>
          <p:cNvSpPr/>
          <p:nvPr/>
        </p:nvSpPr>
        <p:spPr>
          <a:xfrm>
            <a:off x="737235" y="5200650"/>
            <a:ext cx="3729395" cy="2270046"/>
          </a:xfrm>
          <a:prstGeom prst="roundRect">
            <a:avLst>
              <a:gd name="adj" fmla="val 4834"/>
            </a:avLst>
          </a:prstGeom>
          <a:solidFill>
            <a:srgbClr val="FFFDFA"/>
          </a:solidFill>
          <a:ln w="22860">
            <a:solidFill>
              <a:srgbClr val="DDD3BA"/>
            </a:solidFill>
            <a:prstDash val="solid"/>
          </a:ln>
        </p:spPr>
        <p:txBody>
          <a:bodyPr/>
          <a:lstStyle/>
          <a:p>
            <a:endParaRPr lang="en-US"/>
          </a:p>
        </p:txBody>
      </p:sp>
      <p:sp>
        <p:nvSpPr>
          <p:cNvPr id="15" name="Shape 10">
            <a:extLst>
              <a:ext uri="{FF2B5EF4-FFF2-40B4-BE49-F238E27FC236}">
                <a16:creationId xmlns:a16="http://schemas.microsoft.com/office/drawing/2014/main" id="{325D4DB7-5A3A-5BD9-2E05-6EFC4CDED5C4}"/>
              </a:ext>
            </a:extLst>
          </p:cNvPr>
          <p:cNvSpPr/>
          <p:nvPr/>
        </p:nvSpPr>
        <p:spPr>
          <a:xfrm>
            <a:off x="714375" y="5200650"/>
            <a:ext cx="91440" cy="2270046"/>
          </a:xfrm>
          <a:prstGeom prst="roundRect">
            <a:avLst>
              <a:gd name="adj" fmla="val 96751"/>
            </a:avLst>
          </a:prstGeom>
          <a:solidFill>
            <a:srgbClr val="B88E23"/>
          </a:solidFill>
          <a:ln/>
        </p:spPr>
        <p:txBody>
          <a:bodyPr/>
          <a:lstStyle/>
          <a:p>
            <a:endParaRPr lang="en-US"/>
          </a:p>
        </p:txBody>
      </p:sp>
      <p:sp>
        <p:nvSpPr>
          <p:cNvPr id="16" name="Text 11">
            <a:extLst>
              <a:ext uri="{FF2B5EF4-FFF2-40B4-BE49-F238E27FC236}">
                <a16:creationId xmlns:a16="http://schemas.microsoft.com/office/drawing/2014/main" id="{596FBEBB-52F6-F8E7-D050-03CFEA187DE7}"/>
              </a:ext>
            </a:extLst>
          </p:cNvPr>
          <p:cNvSpPr/>
          <p:nvPr/>
        </p:nvSpPr>
        <p:spPr>
          <a:xfrm>
            <a:off x="1039297" y="5434132"/>
            <a:ext cx="2637473" cy="328970"/>
          </a:xfrm>
          <a:prstGeom prst="rect">
            <a:avLst/>
          </a:prstGeom>
          <a:noFill/>
          <a:ln/>
        </p:spPr>
        <p:txBody>
          <a:bodyPr wrap="none" lIns="0" tIns="0" rIns="0" bIns="0" rtlCol="0" anchor="t"/>
          <a:lstStyle/>
          <a:p>
            <a:pPr marL="0" indent="0" algn="l">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Age Group Analysis</a:t>
            </a:r>
            <a:endParaRPr lang="en-US" sz="2050" dirty="0"/>
          </a:p>
        </p:txBody>
      </p:sp>
      <p:sp>
        <p:nvSpPr>
          <p:cNvPr id="17" name="Text 12">
            <a:extLst>
              <a:ext uri="{FF2B5EF4-FFF2-40B4-BE49-F238E27FC236}">
                <a16:creationId xmlns:a16="http://schemas.microsoft.com/office/drawing/2014/main" id="{047B5F1D-3613-24B3-E649-7D9B2BB9B851}"/>
              </a:ext>
            </a:extLst>
          </p:cNvPr>
          <p:cNvSpPr/>
          <p:nvPr/>
        </p:nvSpPr>
        <p:spPr>
          <a:xfrm>
            <a:off x="1039297" y="5889427"/>
            <a:ext cx="3193852" cy="1347788"/>
          </a:xfrm>
          <a:prstGeom prst="rect">
            <a:avLst/>
          </a:prstGeom>
          <a:noFill/>
          <a:ln/>
        </p:spPr>
        <p:txBody>
          <a:bodyPr wrap="square" lIns="0" tIns="0" rIns="0" bIns="0" rtlCol="0" anchor="t"/>
          <a:lstStyle/>
          <a:p>
            <a:pPr marL="0" indent="0" algn="l">
              <a:lnSpc>
                <a:spcPts val="2650"/>
              </a:lnSpc>
              <a:buNone/>
            </a:pPr>
            <a:r>
              <a:rPr lang="en-US" sz="1650" dirty="0">
                <a:solidFill>
                  <a:srgbClr val="454240"/>
                </a:solidFill>
                <a:latin typeface="DM Sans" pitchFamily="34" charset="0"/>
                <a:ea typeface="DM Sans" pitchFamily="34" charset="-122"/>
                <a:cs typeface="DM Sans" pitchFamily="34" charset="-120"/>
              </a:rPr>
              <a:t>Young Adults generate highest revenue (approaching $60K), Seniors lowest despite similar customer counts.</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0447" y="1028343"/>
            <a:ext cx="7398663" cy="643295"/>
          </a:xfrm>
          <a:prstGeom prst="rect">
            <a:avLst/>
          </a:prstGeom>
          <a:noFill/>
          <a:ln/>
        </p:spPr>
        <p:txBody>
          <a:bodyPr wrap="none" lIns="0" tIns="0" rIns="0" bIns="0" rtlCol="0" anchor="t"/>
          <a:lstStyle/>
          <a:p>
            <a:pPr marL="0" indent="0" algn="l">
              <a:lnSpc>
                <a:spcPts val="5050"/>
              </a:lnSpc>
              <a:buNone/>
            </a:pPr>
            <a:r>
              <a:rPr lang="en-US" sz="4050" dirty="0">
                <a:solidFill>
                  <a:srgbClr val="5C4E3D"/>
                </a:solidFill>
                <a:latin typeface="Libre Baskerville" pitchFamily="34" charset="0"/>
                <a:ea typeface="Libre Baskerville" pitchFamily="34" charset="-122"/>
                <a:cs typeface="Libre Baskerville" pitchFamily="34" charset="-120"/>
              </a:rPr>
              <a:t>Business Recommendations</a:t>
            </a:r>
            <a:endParaRPr lang="en-US" sz="4050" dirty="0"/>
          </a:p>
        </p:txBody>
      </p:sp>
      <p:pic>
        <p:nvPicPr>
          <p:cNvPr id="4" name="Image 1" descr="preencoded.png"/>
          <p:cNvPicPr>
            <a:picLocks noChangeAspect="1"/>
          </p:cNvPicPr>
          <p:nvPr/>
        </p:nvPicPr>
        <p:blipFill>
          <a:blip r:embed="rId4"/>
          <a:stretch>
            <a:fillRect/>
          </a:stretch>
        </p:blipFill>
        <p:spPr>
          <a:xfrm>
            <a:off x="720447" y="1980367"/>
            <a:ext cx="1029295" cy="1235154"/>
          </a:xfrm>
          <a:prstGeom prst="rect">
            <a:avLst/>
          </a:prstGeom>
        </p:spPr>
      </p:pic>
      <p:sp>
        <p:nvSpPr>
          <p:cNvPr id="5" name="Text 1"/>
          <p:cNvSpPr/>
          <p:nvPr/>
        </p:nvSpPr>
        <p:spPr>
          <a:xfrm>
            <a:off x="1955602" y="2186226"/>
            <a:ext cx="2614493" cy="321588"/>
          </a:xfrm>
          <a:prstGeom prst="rect">
            <a:avLst/>
          </a:prstGeom>
          <a:noFill/>
          <a:ln/>
        </p:spPr>
        <p:txBody>
          <a:bodyPr wrap="none" lIns="0" tIns="0" rIns="0" bIns="0" rtlCol="0" anchor="t"/>
          <a:lstStyle/>
          <a:p>
            <a:pPr marL="0" indent="0" algn="l">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Boost Subscriptions</a:t>
            </a:r>
            <a:endParaRPr lang="en-US" sz="2000" dirty="0"/>
          </a:p>
        </p:txBody>
      </p:sp>
      <p:sp>
        <p:nvSpPr>
          <p:cNvPr id="6" name="Text 2"/>
          <p:cNvSpPr/>
          <p:nvPr/>
        </p:nvSpPr>
        <p:spPr>
          <a:xfrm>
            <a:off x="1955602" y="2631281"/>
            <a:ext cx="6467951" cy="329327"/>
          </a:xfrm>
          <a:prstGeom prst="rect">
            <a:avLst/>
          </a:prstGeom>
          <a:noFill/>
          <a:ln/>
        </p:spPr>
        <p:txBody>
          <a:bodyPr wrap="none" lIns="0" tIns="0" rIns="0" bIns="0" rtlCol="0" anchor="t"/>
          <a:lstStyle/>
          <a:p>
            <a:pPr marL="0" indent="0" algn="l">
              <a:lnSpc>
                <a:spcPts val="2550"/>
              </a:lnSpc>
              <a:buNone/>
            </a:pPr>
            <a:r>
              <a:rPr lang="en-US" sz="1600" dirty="0">
                <a:solidFill>
                  <a:srgbClr val="454240"/>
                </a:solidFill>
                <a:latin typeface="DM Sans" pitchFamily="34" charset="0"/>
                <a:ea typeface="DM Sans" pitchFamily="34" charset="-122"/>
                <a:cs typeface="DM Sans" pitchFamily="34" charset="-120"/>
              </a:rPr>
              <a:t>Promote exclusive benefits to increase subscriber base.</a:t>
            </a:r>
            <a:endParaRPr lang="en-US" sz="1600" dirty="0"/>
          </a:p>
        </p:txBody>
      </p:sp>
      <p:pic>
        <p:nvPicPr>
          <p:cNvPr id="7" name="Image 2" descr="preencoded.png"/>
          <p:cNvPicPr>
            <a:picLocks noChangeAspect="1"/>
          </p:cNvPicPr>
          <p:nvPr/>
        </p:nvPicPr>
        <p:blipFill>
          <a:blip r:embed="rId5"/>
          <a:stretch>
            <a:fillRect/>
          </a:stretch>
        </p:blipFill>
        <p:spPr>
          <a:xfrm>
            <a:off x="720447" y="3215521"/>
            <a:ext cx="1029295" cy="1235154"/>
          </a:xfrm>
          <a:prstGeom prst="rect">
            <a:avLst/>
          </a:prstGeom>
        </p:spPr>
      </p:pic>
      <p:sp>
        <p:nvSpPr>
          <p:cNvPr id="8" name="Text 3"/>
          <p:cNvSpPr/>
          <p:nvPr/>
        </p:nvSpPr>
        <p:spPr>
          <a:xfrm>
            <a:off x="1955602" y="3421380"/>
            <a:ext cx="3715941" cy="321588"/>
          </a:xfrm>
          <a:prstGeom prst="rect">
            <a:avLst/>
          </a:prstGeom>
          <a:noFill/>
          <a:ln/>
        </p:spPr>
        <p:txBody>
          <a:bodyPr wrap="none" lIns="0" tIns="0" rIns="0" bIns="0" rtlCol="0" anchor="t"/>
          <a:lstStyle/>
          <a:p>
            <a:pPr marL="0" indent="0" algn="l">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Customer Loyalty Programs</a:t>
            </a:r>
            <a:endParaRPr lang="en-US" sz="2000" dirty="0"/>
          </a:p>
        </p:txBody>
      </p:sp>
      <p:sp>
        <p:nvSpPr>
          <p:cNvPr id="9" name="Text 4"/>
          <p:cNvSpPr/>
          <p:nvPr/>
        </p:nvSpPr>
        <p:spPr>
          <a:xfrm>
            <a:off x="1955602" y="3866436"/>
            <a:ext cx="6467951" cy="329327"/>
          </a:xfrm>
          <a:prstGeom prst="rect">
            <a:avLst/>
          </a:prstGeom>
          <a:noFill/>
          <a:ln/>
        </p:spPr>
        <p:txBody>
          <a:bodyPr wrap="none" lIns="0" tIns="0" rIns="0" bIns="0" rtlCol="0" anchor="t"/>
          <a:lstStyle/>
          <a:p>
            <a:pPr marL="0" indent="0" algn="l">
              <a:lnSpc>
                <a:spcPts val="2550"/>
              </a:lnSpc>
              <a:buNone/>
            </a:pPr>
            <a:r>
              <a:rPr lang="en-US" sz="1600" dirty="0">
                <a:solidFill>
                  <a:srgbClr val="454240"/>
                </a:solidFill>
                <a:latin typeface="DM Sans" pitchFamily="34" charset="0"/>
                <a:ea typeface="DM Sans" pitchFamily="34" charset="-122"/>
                <a:cs typeface="DM Sans" pitchFamily="34" charset="-120"/>
              </a:rPr>
              <a:t>Reward repeat buyers to foster loyalty and retention.</a:t>
            </a:r>
            <a:endParaRPr lang="en-US" sz="1600" dirty="0"/>
          </a:p>
        </p:txBody>
      </p:sp>
      <p:pic>
        <p:nvPicPr>
          <p:cNvPr id="10" name="Image 3" descr="preencoded.png"/>
          <p:cNvPicPr>
            <a:picLocks noChangeAspect="1"/>
          </p:cNvPicPr>
          <p:nvPr/>
        </p:nvPicPr>
        <p:blipFill>
          <a:blip r:embed="rId6"/>
          <a:stretch>
            <a:fillRect/>
          </a:stretch>
        </p:blipFill>
        <p:spPr>
          <a:xfrm>
            <a:off x="720447" y="4450675"/>
            <a:ext cx="1029295" cy="1235154"/>
          </a:xfrm>
          <a:prstGeom prst="rect">
            <a:avLst/>
          </a:prstGeom>
        </p:spPr>
      </p:pic>
      <p:sp>
        <p:nvSpPr>
          <p:cNvPr id="11" name="Text 5"/>
          <p:cNvSpPr/>
          <p:nvPr/>
        </p:nvSpPr>
        <p:spPr>
          <a:xfrm>
            <a:off x="1955602" y="4656534"/>
            <a:ext cx="3088243" cy="321588"/>
          </a:xfrm>
          <a:prstGeom prst="rect">
            <a:avLst/>
          </a:prstGeom>
          <a:noFill/>
          <a:ln/>
        </p:spPr>
        <p:txBody>
          <a:bodyPr wrap="none" lIns="0" tIns="0" rIns="0" bIns="0" rtlCol="0" anchor="t"/>
          <a:lstStyle/>
          <a:p>
            <a:pPr marL="0" indent="0" algn="l">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Review Discount Policy</a:t>
            </a:r>
            <a:endParaRPr lang="en-US" sz="2000" dirty="0"/>
          </a:p>
        </p:txBody>
      </p:sp>
      <p:sp>
        <p:nvSpPr>
          <p:cNvPr id="12" name="Text 6"/>
          <p:cNvSpPr/>
          <p:nvPr/>
        </p:nvSpPr>
        <p:spPr>
          <a:xfrm>
            <a:off x="1955602" y="5101590"/>
            <a:ext cx="6467951" cy="329327"/>
          </a:xfrm>
          <a:prstGeom prst="rect">
            <a:avLst/>
          </a:prstGeom>
          <a:noFill/>
          <a:ln/>
        </p:spPr>
        <p:txBody>
          <a:bodyPr wrap="none" lIns="0" tIns="0" rIns="0" bIns="0" rtlCol="0" anchor="t"/>
          <a:lstStyle/>
          <a:p>
            <a:pPr marL="0" indent="0" algn="l">
              <a:lnSpc>
                <a:spcPts val="2550"/>
              </a:lnSpc>
              <a:buNone/>
            </a:pPr>
            <a:r>
              <a:rPr lang="en-US" sz="1600" dirty="0">
                <a:solidFill>
                  <a:srgbClr val="454240"/>
                </a:solidFill>
                <a:latin typeface="DM Sans" pitchFamily="34" charset="0"/>
                <a:ea typeface="DM Sans" pitchFamily="34" charset="-122"/>
                <a:cs typeface="DM Sans" pitchFamily="34" charset="-120"/>
              </a:rPr>
              <a:t>Optimize discounts to balance sales boosts with margin control.</a:t>
            </a:r>
            <a:endParaRPr lang="en-US" sz="1600" dirty="0"/>
          </a:p>
        </p:txBody>
      </p:sp>
      <p:pic>
        <p:nvPicPr>
          <p:cNvPr id="13" name="Image 4" descr="preencoded.png"/>
          <p:cNvPicPr>
            <a:picLocks noChangeAspect="1"/>
          </p:cNvPicPr>
          <p:nvPr/>
        </p:nvPicPr>
        <p:blipFill>
          <a:blip r:embed="rId7"/>
          <a:stretch>
            <a:fillRect/>
          </a:stretch>
        </p:blipFill>
        <p:spPr>
          <a:xfrm>
            <a:off x="720447" y="5685830"/>
            <a:ext cx="1029295" cy="1515428"/>
          </a:xfrm>
          <a:prstGeom prst="rect">
            <a:avLst/>
          </a:prstGeom>
        </p:spPr>
      </p:pic>
      <p:sp>
        <p:nvSpPr>
          <p:cNvPr id="14" name="Text 7"/>
          <p:cNvSpPr/>
          <p:nvPr/>
        </p:nvSpPr>
        <p:spPr>
          <a:xfrm>
            <a:off x="1955602" y="5891689"/>
            <a:ext cx="2594967" cy="321588"/>
          </a:xfrm>
          <a:prstGeom prst="rect">
            <a:avLst/>
          </a:prstGeom>
          <a:noFill/>
          <a:ln/>
        </p:spPr>
        <p:txBody>
          <a:bodyPr wrap="none" lIns="0" tIns="0" rIns="0" bIns="0" rtlCol="0" anchor="t"/>
          <a:lstStyle/>
          <a:p>
            <a:pPr marL="0" indent="0" algn="l">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Targeted Marketing</a:t>
            </a:r>
            <a:endParaRPr lang="en-US" sz="2000" dirty="0"/>
          </a:p>
        </p:txBody>
      </p:sp>
      <p:sp>
        <p:nvSpPr>
          <p:cNvPr id="15" name="Text 8"/>
          <p:cNvSpPr/>
          <p:nvPr/>
        </p:nvSpPr>
        <p:spPr>
          <a:xfrm>
            <a:off x="1955602" y="6336744"/>
            <a:ext cx="6467951" cy="658654"/>
          </a:xfrm>
          <a:prstGeom prst="rect">
            <a:avLst/>
          </a:prstGeom>
          <a:noFill/>
          <a:ln/>
        </p:spPr>
        <p:txBody>
          <a:bodyPr wrap="square" lIns="0" tIns="0" rIns="0" bIns="0" rtlCol="0" anchor="t"/>
          <a:lstStyle/>
          <a:p>
            <a:pPr marL="0" indent="0" algn="l">
              <a:lnSpc>
                <a:spcPts val="2550"/>
              </a:lnSpc>
              <a:buNone/>
            </a:pPr>
            <a:r>
              <a:rPr lang="en-US" sz="1600" dirty="0">
                <a:solidFill>
                  <a:srgbClr val="454240"/>
                </a:solidFill>
                <a:latin typeface="DM Sans" pitchFamily="34" charset="0"/>
                <a:ea typeface="DM Sans" pitchFamily="34" charset="-122"/>
                <a:cs typeface="DM Sans" pitchFamily="34" charset="-120"/>
              </a:rPr>
              <a:t>Focus efforts on high-revenue age groups and express-shipping users.</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4605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Project Overview</a:t>
            </a:r>
            <a:endParaRPr lang="en-US" sz="4450" dirty="0"/>
          </a:p>
        </p:txBody>
      </p:sp>
      <p:sp>
        <p:nvSpPr>
          <p:cNvPr id="4" name="Shape 1"/>
          <p:cNvSpPr/>
          <p:nvPr/>
        </p:nvSpPr>
        <p:spPr>
          <a:xfrm>
            <a:off x="6280190" y="2794992"/>
            <a:ext cx="7556421" cy="1730812"/>
          </a:xfrm>
          <a:prstGeom prst="roundRect">
            <a:avLst>
              <a:gd name="adj" fmla="val 8453"/>
            </a:avLst>
          </a:prstGeom>
          <a:solidFill>
            <a:srgbClr val="FFFDFA"/>
          </a:solidFill>
          <a:ln w="30480">
            <a:solidFill>
              <a:srgbClr val="DDD3BA"/>
            </a:solidFill>
            <a:prstDash val="solid"/>
          </a:ln>
        </p:spPr>
        <p:txBody>
          <a:bodyPr/>
          <a:lstStyle/>
          <a:p>
            <a:endParaRPr lang="en-US"/>
          </a:p>
        </p:txBody>
      </p:sp>
      <p:sp>
        <p:nvSpPr>
          <p:cNvPr id="5" name="Shape 2"/>
          <p:cNvSpPr/>
          <p:nvPr/>
        </p:nvSpPr>
        <p:spPr>
          <a:xfrm>
            <a:off x="6249710" y="2794992"/>
            <a:ext cx="121920" cy="1730812"/>
          </a:xfrm>
          <a:prstGeom prst="roundRect">
            <a:avLst>
              <a:gd name="adj" fmla="val 78139"/>
            </a:avLst>
          </a:prstGeom>
          <a:solidFill>
            <a:srgbClr val="B88E23"/>
          </a:solidFill>
          <a:ln/>
        </p:spPr>
        <p:txBody>
          <a:bodyPr/>
          <a:lstStyle/>
          <a:p>
            <a:endParaRPr lang="en-US"/>
          </a:p>
        </p:txBody>
      </p:sp>
      <p:sp>
        <p:nvSpPr>
          <p:cNvPr id="6" name="Text 3"/>
          <p:cNvSpPr/>
          <p:nvPr/>
        </p:nvSpPr>
        <p:spPr>
          <a:xfrm>
            <a:off x="6628924" y="305228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Goal</a:t>
            </a:r>
            <a:endParaRPr lang="en-US" sz="2200" dirty="0"/>
          </a:p>
        </p:txBody>
      </p:sp>
      <p:sp>
        <p:nvSpPr>
          <p:cNvPr id="7" name="Text 4"/>
          <p:cNvSpPr/>
          <p:nvPr/>
        </p:nvSpPr>
        <p:spPr>
          <a:xfrm>
            <a:off x="6628924" y="3542705"/>
            <a:ext cx="6950393"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Uncover insights into spending patterns, customer segments, product preferences, and subscription behavior.</a:t>
            </a:r>
            <a:endParaRPr lang="en-US" sz="1750" dirty="0"/>
          </a:p>
        </p:txBody>
      </p:sp>
      <p:sp>
        <p:nvSpPr>
          <p:cNvPr id="8" name="Shape 5"/>
          <p:cNvSpPr/>
          <p:nvPr/>
        </p:nvSpPr>
        <p:spPr>
          <a:xfrm>
            <a:off x="6280190" y="4752618"/>
            <a:ext cx="7556421" cy="1730812"/>
          </a:xfrm>
          <a:prstGeom prst="roundRect">
            <a:avLst>
              <a:gd name="adj" fmla="val 8453"/>
            </a:avLst>
          </a:prstGeom>
          <a:solidFill>
            <a:srgbClr val="FFFDFA"/>
          </a:solidFill>
          <a:ln w="30480">
            <a:solidFill>
              <a:srgbClr val="DDD3BA"/>
            </a:solidFill>
            <a:prstDash val="solid"/>
          </a:ln>
        </p:spPr>
        <p:txBody>
          <a:bodyPr/>
          <a:lstStyle/>
          <a:p>
            <a:endParaRPr lang="en-US"/>
          </a:p>
        </p:txBody>
      </p:sp>
      <p:sp>
        <p:nvSpPr>
          <p:cNvPr id="9" name="Shape 6"/>
          <p:cNvSpPr/>
          <p:nvPr/>
        </p:nvSpPr>
        <p:spPr>
          <a:xfrm>
            <a:off x="6249710" y="4752618"/>
            <a:ext cx="121920" cy="1730812"/>
          </a:xfrm>
          <a:prstGeom prst="roundRect">
            <a:avLst>
              <a:gd name="adj" fmla="val 78139"/>
            </a:avLst>
          </a:prstGeom>
          <a:solidFill>
            <a:srgbClr val="B88E23"/>
          </a:solidFill>
          <a:ln/>
        </p:spPr>
        <p:txBody>
          <a:bodyPr/>
          <a:lstStyle/>
          <a:p>
            <a:endParaRPr lang="en-US"/>
          </a:p>
        </p:txBody>
      </p:sp>
      <p:sp>
        <p:nvSpPr>
          <p:cNvPr id="10" name="Text 7"/>
          <p:cNvSpPr/>
          <p:nvPr/>
        </p:nvSpPr>
        <p:spPr>
          <a:xfrm>
            <a:off x="6628924" y="500991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Data Source</a:t>
            </a:r>
            <a:endParaRPr lang="en-US" sz="2200" dirty="0"/>
          </a:p>
        </p:txBody>
      </p:sp>
      <p:sp>
        <p:nvSpPr>
          <p:cNvPr id="11" name="Text 8"/>
          <p:cNvSpPr/>
          <p:nvPr/>
        </p:nvSpPr>
        <p:spPr>
          <a:xfrm>
            <a:off x="6628924" y="5500330"/>
            <a:ext cx="6950393"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Transactional data from 3,900 purchases across various product categories.</a:t>
            </a:r>
            <a:endParaRPr lang="en-US" sz="1750" dirty="0"/>
          </a:p>
        </p:txBody>
      </p:sp>
      <p:sp>
        <p:nvSpPr>
          <p:cNvPr id="12" name="Rectangle: Rounded Corners 11">
            <a:extLst>
              <a:ext uri="{FF2B5EF4-FFF2-40B4-BE49-F238E27FC236}">
                <a16:creationId xmlns:a16="http://schemas.microsoft.com/office/drawing/2014/main" id="{9887FA80-86FA-353E-6760-1F9613715C38}"/>
              </a:ext>
            </a:extLst>
          </p:cNvPr>
          <p:cNvSpPr/>
          <p:nvPr/>
        </p:nvSpPr>
        <p:spPr>
          <a:xfrm>
            <a:off x="12868507" y="7727796"/>
            <a:ext cx="1639230" cy="501804"/>
          </a:xfrm>
          <a:prstGeom prst="roundRect">
            <a:avLst/>
          </a:prstGeom>
          <a:solidFill>
            <a:srgbClr val="FFFD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8040" y="604361"/>
            <a:ext cx="5297805" cy="662226"/>
          </a:xfrm>
          <a:prstGeom prst="rect">
            <a:avLst/>
          </a:prstGeom>
          <a:noFill/>
          <a:ln/>
        </p:spPr>
        <p:txBody>
          <a:bodyPr wrap="none" lIns="0" tIns="0" rIns="0" bIns="0" rtlCol="0" anchor="t"/>
          <a:lstStyle/>
          <a:p>
            <a:pPr marL="0" indent="0" algn="l">
              <a:lnSpc>
                <a:spcPts val="5200"/>
              </a:lnSpc>
              <a:buNone/>
            </a:pPr>
            <a:r>
              <a:rPr lang="en-US" sz="4150" dirty="0">
                <a:solidFill>
                  <a:srgbClr val="5C4E3D"/>
                </a:solidFill>
                <a:latin typeface="Libre Baskerville" pitchFamily="34" charset="0"/>
                <a:ea typeface="Libre Baskerville" pitchFamily="34" charset="-122"/>
                <a:cs typeface="Libre Baskerville" pitchFamily="34" charset="-120"/>
              </a:rPr>
              <a:t>Dataset Summary</a:t>
            </a:r>
            <a:endParaRPr lang="en-US" sz="4150" dirty="0"/>
          </a:p>
        </p:txBody>
      </p:sp>
      <p:sp>
        <p:nvSpPr>
          <p:cNvPr id="4" name="Shape 1"/>
          <p:cNvSpPr/>
          <p:nvPr/>
        </p:nvSpPr>
        <p:spPr>
          <a:xfrm>
            <a:off x="6228040" y="1584365"/>
            <a:ext cx="7660719" cy="1266587"/>
          </a:xfrm>
          <a:prstGeom prst="roundRect">
            <a:avLst>
              <a:gd name="adj" fmla="val 8663"/>
            </a:avLst>
          </a:prstGeom>
          <a:solidFill>
            <a:srgbClr val="FFFDFA"/>
          </a:solidFill>
          <a:ln w="22860">
            <a:solidFill>
              <a:srgbClr val="DDD3BA"/>
            </a:solidFill>
            <a:prstDash val="solid"/>
          </a:ln>
        </p:spPr>
        <p:txBody>
          <a:bodyPr/>
          <a:lstStyle/>
          <a:p>
            <a:endParaRPr lang="en-US"/>
          </a:p>
        </p:txBody>
      </p:sp>
      <p:sp>
        <p:nvSpPr>
          <p:cNvPr id="5" name="Shape 2"/>
          <p:cNvSpPr/>
          <p:nvPr/>
        </p:nvSpPr>
        <p:spPr>
          <a:xfrm>
            <a:off x="6205180" y="1584365"/>
            <a:ext cx="91440" cy="1266587"/>
          </a:xfrm>
          <a:prstGeom prst="roundRect">
            <a:avLst>
              <a:gd name="adj" fmla="val 97336"/>
            </a:avLst>
          </a:prstGeom>
          <a:solidFill>
            <a:srgbClr val="B88E23"/>
          </a:solidFill>
          <a:ln/>
        </p:spPr>
        <p:txBody>
          <a:bodyPr/>
          <a:lstStyle/>
          <a:p>
            <a:endParaRPr lang="en-US"/>
          </a:p>
        </p:txBody>
      </p:sp>
      <p:sp>
        <p:nvSpPr>
          <p:cNvPr id="6" name="Text 3"/>
          <p:cNvSpPr/>
          <p:nvPr/>
        </p:nvSpPr>
        <p:spPr>
          <a:xfrm>
            <a:off x="6531293" y="1819037"/>
            <a:ext cx="2648903" cy="331113"/>
          </a:xfrm>
          <a:prstGeom prst="rect">
            <a:avLst/>
          </a:prstGeom>
          <a:noFill/>
          <a:ln/>
        </p:spPr>
        <p:txBody>
          <a:bodyPr wrap="none" lIns="0" tIns="0" rIns="0" bIns="0" rtlCol="0" anchor="t"/>
          <a:lstStyle/>
          <a:p>
            <a:pPr marL="0" indent="0" algn="l">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3,900 Rows</a:t>
            </a:r>
            <a:endParaRPr lang="en-US" sz="2050" dirty="0"/>
          </a:p>
        </p:txBody>
      </p:sp>
      <p:sp>
        <p:nvSpPr>
          <p:cNvPr id="7" name="Text 4"/>
          <p:cNvSpPr/>
          <p:nvPr/>
        </p:nvSpPr>
        <p:spPr>
          <a:xfrm>
            <a:off x="6531293" y="2277189"/>
            <a:ext cx="7122795" cy="339090"/>
          </a:xfrm>
          <a:prstGeom prst="rect">
            <a:avLst/>
          </a:prstGeom>
          <a:noFill/>
          <a:ln/>
        </p:spPr>
        <p:txBody>
          <a:bodyPr wrap="none" lIns="0" tIns="0" rIns="0" bIns="0" rtlCol="0" anchor="t"/>
          <a:lstStyle/>
          <a:p>
            <a:pPr marL="0" indent="0" algn="l">
              <a:lnSpc>
                <a:spcPts val="2650"/>
              </a:lnSpc>
              <a:buNone/>
            </a:pPr>
            <a:r>
              <a:rPr lang="en-US" sz="1650" dirty="0">
                <a:solidFill>
                  <a:srgbClr val="454240"/>
                </a:solidFill>
                <a:latin typeface="DM Sans" pitchFamily="34" charset="0"/>
                <a:ea typeface="DM Sans" pitchFamily="34" charset="-122"/>
                <a:cs typeface="DM Sans" pitchFamily="34" charset="-120"/>
              </a:rPr>
              <a:t>Transactional data points.</a:t>
            </a:r>
            <a:endParaRPr lang="en-US" sz="1650" dirty="0"/>
          </a:p>
        </p:txBody>
      </p:sp>
      <p:sp>
        <p:nvSpPr>
          <p:cNvPr id="8" name="Shape 5"/>
          <p:cNvSpPr/>
          <p:nvPr/>
        </p:nvSpPr>
        <p:spPr>
          <a:xfrm>
            <a:off x="6228040" y="3062764"/>
            <a:ext cx="7660719" cy="1266587"/>
          </a:xfrm>
          <a:prstGeom prst="roundRect">
            <a:avLst>
              <a:gd name="adj" fmla="val 8663"/>
            </a:avLst>
          </a:prstGeom>
          <a:solidFill>
            <a:srgbClr val="FFFDFA"/>
          </a:solidFill>
          <a:ln w="22860">
            <a:solidFill>
              <a:srgbClr val="DDD3BA"/>
            </a:solidFill>
            <a:prstDash val="solid"/>
          </a:ln>
        </p:spPr>
        <p:txBody>
          <a:bodyPr/>
          <a:lstStyle/>
          <a:p>
            <a:endParaRPr lang="en-US"/>
          </a:p>
        </p:txBody>
      </p:sp>
      <p:sp>
        <p:nvSpPr>
          <p:cNvPr id="9" name="Shape 6"/>
          <p:cNvSpPr/>
          <p:nvPr/>
        </p:nvSpPr>
        <p:spPr>
          <a:xfrm>
            <a:off x="6205180" y="3062764"/>
            <a:ext cx="91440" cy="1266587"/>
          </a:xfrm>
          <a:prstGeom prst="roundRect">
            <a:avLst>
              <a:gd name="adj" fmla="val 97336"/>
            </a:avLst>
          </a:prstGeom>
          <a:solidFill>
            <a:srgbClr val="B88E23"/>
          </a:solidFill>
          <a:ln/>
        </p:spPr>
        <p:txBody>
          <a:bodyPr/>
          <a:lstStyle/>
          <a:p>
            <a:endParaRPr lang="en-US"/>
          </a:p>
        </p:txBody>
      </p:sp>
      <p:sp>
        <p:nvSpPr>
          <p:cNvPr id="10" name="Text 7"/>
          <p:cNvSpPr/>
          <p:nvPr/>
        </p:nvSpPr>
        <p:spPr>
          <a:xfrm>
            <a:off x="6531293" y="3297436"/>
            <a:ext cx="2648903" cy="331113"/>
          </a:xfrm>
          <a:prstGeom prst="rect">
            <a:avLst/>
          </a:prstGeom>
          <a:noFill/>
          <a:ln/>
        </p:spPr>
        <p:txBody>
          <a:bodyPr wrap="none" lIns="0" tIns="0" rIns="0" bIns="0" rtlCol="0" anchor="t"/>
          <a:lstStyle/>
          <a:p>
            <a:pPr marL="0" indent="0" algn="l">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18 Columns</a:t>
            </a:r>
            <a:endParaRPr lang="en-US" sz="2050" dirty="0"/>
          </a:p>
        </p:txBody>
      </p:sp>
      <p:sp>
        <p:nvSpPr>
          <p:cNvPr id="11" name="Text 8"/>
          <p:cNvSpPr/>
          <p:nvPr/>
        </p:nvSpPr>
        <p:spPr>
          <a:xfrm>
            <a:off x="6531293" y="3755588"/>
            <a:ext cx="7122795" cy="339090"/>
          </a:xfrm>
          <a:prstGeom prst="rect">
            <a:avLst/>
          </a:prstGeom>
          <a:noFill/>
          <a:ln/>
        </p:spPr>
        <p:txBody>
          <a:bodyPr wrap="none" lIns="0" tIns="0" rIns="0" bIns="0" rtlCol="0" anchor="t"/>
          <a:lstStyle/>
          <a:p>
            <a:pPr marL="0" indent="0" algn="l">
              <a:lnSpc>
                <a:spcPts val="2650"/>
              </a:lnSpc>
              <a:buNone/>
            </a:pPr>
            <a:r>
              <a:rPr lang="en-US" sz="1650" dirty="0">
                <a:solidFill>
                  <a:srgbClr val="454240"/>
                </a:solidFill>
                <a:latin typeface="DM Sans" pitchFamily="34" charset="0"/>
                <a:ea typeface="DM Sans" pitchFamily="34" charset="-122"/>
                <a:cs typeface="DM Sans" pitchFamily="34" charset="-120"/>
              </a:rPr>
              <a:t>Including demographics, purchase details, and shopping behavior.</a:t>
            </a:r>
            <a:endParaRPr lang="en-US" sz="1650" dirty="0"/>
          </a:p>
        </p:txBody>
      </p:sp>
      <p:sp>
        <p:nvSpPr>
          <p:cNvPr id="12" name="Shape 9"/>
          <p:cNvSpPr/>
          <p:nvPr/>
        </p:nvSpPr>
        <p:spPr>
          <a:xfrm>
            <a:off x="6228040" y="4541163"/>
            <a:ext cx="7660719" cy="1605677"/>
          </a:xfrm>
          <a:prstGeom prst="roundRect">
            <a:avLst>
              <a:gd name="adj" fmla="val 6834"/>
            </a:avLst>
          </a:prstGeom>
          <a:solidFill>
            <a:srgbClr val="FFFDFA"/>
          </a:solidFill>
          <a:ln w="22860">
            <a:solidFill>
              <a:srgbClr val="DDD3BA"/>
            </a:solidFill>
            <a:prstDash val="solid"/>
          </a:ln>
        </p:spPr>
        <p:txBody>
          <a:bodyPr/>
          <a:lstStyle/>
          <a:p>
            <a:endParaRPr lang="en-US"/>
          </a:p>
        </p:txBody>
      </p:sp>
      <p:sp>
        <p:nvSpPr>
          <p:cNvPr id="13" name="Shape 10"/>
          <p:cNvSpPr/>
          <p:nvPr/>
        </p:nvSpPr>
        <p:spPr>
          <a:xfrm>
            <a:off x="6205180" y="4541163"/>
            <a:ext cx="91440" cy="1605677"/>
          </a:xfrm>
          <a:prstGeom prst="roundRect">
            <a:avLst>
              <a:gd name="adj" fmla="val 97336"/>
            </a:avLst>
          </a:prstGeom>
          <a:solidFill>
            <a:srgbClr val="B88E23"/>
          </a:solidFill>
          <a:ln/>
        </p:spPr>
        <p:txBody>
          <a:bodyPr/>
          <a:lstStyle/>
          <a:p>
            <a:endParaRPr lang="en-US"/>
          </a:p>
        </p:txBody>
      </p:sp>
      <p:sp>
        <p:nvSpPr>
          <p:cNvPr id="14" name="Text 11"/>
          <p:cNvSpPr/>
          <p:nvPr/>
        </p:nvSpPr>
        <p:spPr>
          <a:xfrm>
            <a:off x="6531293" y="4775835"/>
            <a:ext cx="2648903" cy="331113"/>
          </a:xfrm>
          <a:prstGeom prst="rect">
            <a:avLst/>
          </a:prstGeom>
          <a:noFill/>
          <a:ln/>
        </p:spPr>
        <p:txBody>
          <a:bodyPr wrap="none" lIns="0" tIns="0" rIns="0" bIns="0" rtlCol="0" anchor="t"/>
          <a:lstStyle/>
          <a:p>
            <a:pPr marL="0" indent="0" algn="l">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Key Features</a:t>
            </a:r>
            <a:endParaRPr lang="en-US" sz="2050" dirty="0"/>
          </a:p>
        </p:txBody>
      </p:sp>
      <p:sp>
        <p:nvSpPr>
          <p:cNvPr id="15" name="Text 12"/>
          <p:cNvSpPr/>
          <p:nvPr/>
        </p:nvSpPr>
        <p:spPr>
          <a:xfrm>
            <a:off x="6531293" y="5233988"/>
            <a:ext cx="7122795" cy="678180"/>
          </a:xfrm>
          <a:prstGeom prst="rect">
            <a:avLst/>
          </a:prstGeom>
          <a:noFill/>
          <a:ln/>
        </p:spPr>
        <p:txBody>
          <a:bodyPr wrap="square" lIns="0" tIns="0" rIns="0" bIns="0" rtlCol="0" anchor="t"/>
          <a:lstStyle/>
          <a:p>
            <a:pPr marL="0" indent="0" algn="l">
              <a:lnSpc>
                <a:spcPts val="2650"/>
              </a:lnSpc>
              <a:buNone/>
            </a:pPr>
            <a:r>
              <a:rPr lang="en-US" sz="1650" dirty="0">
                <a:solidFill>
                  <a:srgbClr val="454240"/>
                </a:solidFill>
                <a:latin typeface="DM Sans" pitchFamily="34" charset="0"/>
                <a:ea typeface="DM Sans" pitchFamily="34" charset="-122"/>
                <a:cs typeface="DM Sans" pitchFamily="34" charset="-120"/>
              </a:rPr>
              <a:t>Age, Gender, Location, Item Purchased, Category, Purchase Amount, Subscription Status.</a:t>
            </a:r>
            <a:endParaRPr lang="en-US" sz="1650" dirty="0"/>
          </a:p>
        </p:txBody>
      </p:sp>
      <p:sp>
        <p:nvSpPr>
          <p:cNvPr id="16" name="Shape 13"/>
          <p:cNvSpPr/>
          <p:nvPr/>
        </p:nvSpPr>
        <p:spPr>
          <a:xfrm>
            <a:off x="6228040" y="6358652"/>
            <a:ext cx="7660719" cy="1266587"/>
          </a:xfrm>
          <a:prstGeom prst="roundRect">
            <a:avLst>
              <a:gd name="adj" fmla="val 8663"/>
            </a:avLst>
          </a:prstGeom>
          <a:solidFill>
            <a:srgbClr val="FFFDFA"/>
          </a:solidFill>
          <a:ln w="22860">
            <a:solidFill>
              <a:srgbClr val="DDD3BA"/>
            </a:solidFill>
            <a:prstDash val="solid"/>
          </a:ln>
        </p:spPr>
        <p:txBody>
          <a:bodyPr/>
          <a:lstStyle/>
          <a:p>
            <a:endParaRPr lang="en-US"/>
          </a:p>
        </p:txBody>
      </p:sp>
      <p:sp>
        <p:nvSpPr>
          <p:cNvPr id="17" name="Shape 14"/>
          <p:cNvSpPr/>
          <p:nvPr/>
        </p:nvSpPr>
        <p:spPr>
          <a:xfrm>
            <a:off x="6205180" y="6358652"/>
            <a:ext cx="91440" cy="1266587"/>
          </a:xfrm>
          <a:prstGeom prst="roundRect">
            <a:avLst>
              <a:gd name="adj" fmla="val 97336"/>
            </a:avLst>
          </a:prstGeom>
          <a:solidFill>
            <a:srgbClr val="B88E23"/>
          </a:solidFill>
          <a:ln/>
        </p:spPr>
        <p:txBody>
          <a:bodyPr/>
          <a:lstStyle/>
          <a:p>
            <a:endParaRPr lang="en-US"/>
          </a:p>
        </p:txBody>
      </p:sp>
      <p:sp>
        <p:nvSpPr>
          <p:cNvPr id="18" name="Text 15"/>
          <p:cNvSpPr/>
          <p:nvPr/>
        </p:nvSpPr>
        <p:spPr>
          <a:xfrm>
            <a:off x="6531293" y="6593324"/>
            <a:ext cx="2648903" cy="331113"/>
          </a:xfrm>
          <a:prstGeom prst="rect">
            <a:avLst/>
          </a:prstGeom>
          <a:noFill/>
          <a:ln/>
        </p:spPr>
        <p:txBody>
          <a:bodyPr wrap="none" lIns="0" tIns="0" rIns="0" bIns="0" rtlCol="0" anchor="t"/>
          <a:lstStyle/>
          <a:p>
            <a:pPr marL="0" indent="0" algn="l">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Missing Data</a:t>
            </a:r>
            <a:endParaRPr lang="en-US" sz="2050" dirty="0"/>
          </a:p>
        </p:txBody>
      </p:sp>
      <p:sp>
        <p:nvSpPr>
          <p:cNvPr id="19" name="Text 16"/>
          <p:cNvSpPr/>
          <p:nvPr/>
        </p:nvSpPr>
        <p:spPr>
          <a:xfrm>
            <a:off x="6531293" y="7051477"/>
            <a:ext cx="7122795" cy="339090"/>
          </a:xfrm>
          <a:prstGeom prst="rect">
            <a:avLst/>
          </a:prstGeom>
          <a:noFill/>
          <a:ln/>
        </p:spPr>
        <p:txBody>
          <a:bodyPr wrap="none" lIns="0" tIns="0" rIns="0" bIns="0" rtlCol="0" anchor="t"/>
          <a:lstStyle/>
          <a:p>
            <a:pPr marL="0" indent="0" algn="l">
              <a:lnSpc>
                <a:spcPts val="2650"/>
              </a:lnSpc>
              <a:buNone/>
            </a:pPr>
            <a:r>
              <a:rPr lang="en-US" sz="1650" dirty="0">
                <a:solidFill>
                  <a:srgbClr val="454240"/>
                </a:solidFill>
                <a:latin typeface="DM Sans" pitchFamily="34" charset="0"/>
                <a:ea typeface="DM Sans" pitchFamily="34" charset="-122"/>
                <a:cs typeface="DM Sans" pitchFamily="34" charset="-120"/>
              </a:rPr>
              <a:t>37 values in Review Rating column, handled during cleaning.</a:t>
            </a:r>
            <a:endParaRPr lang="en-US" sz="1650" dirty="0"/>
          </a:p>
        </p:txBody>
      </p:sp>
      <p:sp>
        <p:nvSpPr>
          <p:cNvPr id="20" name="Rectangle: Rounded Corners 19">
            <a:extLst>
              <a:ext uri="{FF2B5EF4-FFF2-40B4-BE49-F238E27FC236}">
                <a16:creationId xmlns:a16="http://schemas.microsoft.com/office/drawing/2014/main" id="{F14180A1-7CE3-FF5A-C59C-A5AEF157CC35}"/>
              </a:ext>
            </a:extLst>
          </p:cNvPr>
          <p:cNvSpPr/>
          <p:nvPr/>
        </p:nvSpPr>
        <p:spPr>
          <a:xfrm>
            <a:off x="12868507" y="7727796"/>
            <a:ext cx="1639230" cy="501804"/>
          </a:xfrm>
          <a:prstGeom prst="roundRect">
            <a:avLst/>
          </a:prstGeom>
          <a:solidFill>
            <a:srgbClr val="FFFD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1638" y="566976"/>
            <a:ext cx="9227106" cy="644366"/>
          </a:xfrm>
          <a:prstGeom prst="rect">
            <a:avLst/>
          </a:prstGeom>
          <a:noFill/>
          <a:ln/>
        </p:spPr>
        <p:txBody>
          <a:bodyPr wrap="none" lIns="0" tIns="0" rIns="0" bIns="0" rtlCol="0" anchor="t"/>
          <a:lstStyle/>
          <a:p>
            <a:pPr marL="0" indent="0" algn="l">
              <a:lnSpc>
                <a:spcPts val="5050"/>
              </a:lnSpc>
              <a:buNone/>
            </a:pPr>
            <a:r>
              <a:rPr lang="en-US" sz="4050" dirty="0">
                <a:solidFill>
                  <a:srgbClr val="5C4E3D"/>
                </a:solidFill>
                <a:latin typeface="Libre Baskerville" pitchFamily="34" charset="0"/>
                <a:ea typeface="Libre Baskerville" pitchFamily="34" charset="-122"/>
                <a:cs typeface="Libre Baskerville" pitchFamily="34" charset="-120"/>
              </a:rPr>
              <a:t>Exploratory Data Analysis </a:t>
            </a:r>
          </a:p>
          <a:p>
            <a:pPr marL="0" indent="0" algn="l">
              <a:lnSpc>
                <a:spcPts val="5050"/>
              </a:lnSpc>
              <a:buNone/>
            </a:pPr>
            <a:r>
              <a:rPr lang="en-US" sz="4050" dirty="0">
                <a:solidFill>
                  <a:srgbClr val="5C4E3D"/>
                </a:solidFill>
                <a:latin typeface="Libre Baskerville" pitchFamily="34" charset="0"/>
                <a:ea typeface="Libre Baskerville" pitchFamily="34" charset="-122"/>
                <a:cs typeface="Libre Baskerville" pitchFamily="34" charset="-120"/>
              </a:rPr>
              <a:t>(Python)</a:t>
            </a:r>
            <a:endParaRPr lang="en-US" sz="4050" dirty="0"/>
          </a:p>
        </p:txBody>
      </p:sp>
      <p:sp>
        <p:nvSpPr>
          <p:cNvPr id="3" name="Text 1"/>
          <p:cNvSpPr/>
          <p:nvPr/>
        </p:nvSpPr>
        <p:spPr>
          <a:xfrm>
            <a:off x="721638" y="2860655"/>
            <a:ext cx="6342102" cy="329922"/>
          </a:xfrm>
          <a:prstGeom prst="rect">
            <a:avLst/>
          </a:prstGeom>
          <a:noFill/>
          <a:ln/>
        </p:spPr>
        <p:txBody>
          <a:bodyPr wrap="none" lIns="0" tIns="0" rIns="0" bIns="0" rtlCol="0" anchor="t"/>
          <a:lstStyle/>
          <a:p>
            <a:pPr marL="0" indent="0" algn="l">
              <a:lnSpc>
                <a:spcPts val="2550"/>
              </a:lnSpc>
              <a:buNone/>
            </a:pPr>
            <a:r>
              <a:rPr lang="en-US" sz="1600" dirty="0">
                <a:solidFill>
                  <a:srgbClr val="454240"/>
                </a:solidFill>
                <a:latin typeface="DM Sans" pitchFamily="34" charset="0"/>
                <a:ea typeface="DM Sans" pitchFamily="34" charset="-122"/>
                <a:cs typeface="DM Sans" pitchFamily="34" charset="-120"/>
              </a:rPr>
              <a:t>We began with data preparation and cleaning using Python:</a:t>
            </a:r>
            <a:endParaRPr lang="en-US" sz="1600" dirty="0"/>
          </a:p>
        </p:txBody>
      </p:sp>
      <p:sp>
        <p:nvSpPr>
          <p:cNvPr id="4" name="Text 2"/>
          <p:cNvSpPr/>
          <p:nvPr/>
        </p:nvSpPr>
        <p:spPr>
          <a:xfrm>
            <a:off x="721638" y="3376076"/>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54240"/>
                </a:solidFill>
                <a:latin typeface="DM Sans" pitchFamily="34" charset="0"/>
                <a:ea typeface="DM Sans" pitchFamily="34" charset="-122"/>
                <a:cs typeface="DM Sans" pitchFamily="34" charset="-120"/>
              </a:rPr>
              <a:t>Data Loading &amp; Initial Exploration</a:t>
            </a:r>
            <a:endParaRPr lang="en-US" sz="1600" dirty="0"/>
          </a:p>
        </p:txBody>
      </p:sp>
      <p:sp>
        <p:nvSpPr>
          <p:cNvPr id="5" name="Text 3"/>
          <p:cNvSpPr/>
          <p:nvPr/>
        </p:nvSpPr>
        <p:spPr>
          <a:xfrm>
            <a:off x="721638" y="3778150"/>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54240"/>
                </a:solidFill>
                <a:latin typeface="DM Sans" pitchFamily="34" charset="0"/>
                <a:ea typeface="DM Sans" pitchFamily="34" charset="-122"/>
                <a:cs typeface="DM Sans" pitchFamily="34" charset="-120"/>
              </a:rPr>
              <a:t>Missing Data Handling (median imputation)</a:t>
            </a:r>
            <a:endParaRPr lang="en-US" sz="1600" dirty="0"/>
          </a:p>
        </p:txBody>
      </p:sp>
      <p:sp>
        <p:nvSpPr>
          <p:cNvPr id="6" name="Text 4"/>
          <p:cNvSpPr/>
          <p:nvPr/>
        </p:nvSpPr>
        <p:spPr>
          <a:xfrm>
            <a:off x="721638" y="4180224"/>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54240"/>
                </a:solidFill>
                <a:latin typeface="DM Sans" pitchFamily="34" charset="0"/>
                <a:ea typeface="DM Sans" pitchFamily="34" charset="-122"/>
                <a:cs typeface="DM Sans" pitchFamily="34" charset="-120"/>
              </a:rPr>
              <a:t>Column Standardization (snake_case)</a:t>
            </a:r>
            <a:endParaRPr lang="en-US" sz="1600" dirty="0"/>
          </a:p>
        </p:txBody>
      </p:sp>
      <p:sp>
        <p:nvSpPr>
          <p:cNvPr id="7" name="Text 5"/>
          <p:cNvSpPr/>
          <p:nvPr/>
        </p:nvSpPr>
        <p:spPr>
          <a:xfrm>
            <a:off x="721638" y="4582298"/>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54240"/>
                </a:solidFill>
                <a:latin typeface="DM Sans" pitchFamily="34" charset="0"/>
                <a:ea typeface="DM Sans" pitchFamily="34" charset="-122"/>
                <a:cs typeface="DM Sans" pitchFamily="34" charset="-120"/>
              </a:rPr>
              <a:t>Feature Engineering (age_group, purchase_frequency_days)</a:t>
            </a:r>
            <a:endParaRPr lang="en-US" sz="1600" dirty="0"/>
          </a:p>
        </p:txBody>
      </p:sp>
      <p:sp>
        <p:nvSpPr>
          <p:cNvPr id="8" name="Text 6"/>
          <p:cNvSpPr/>
          <p:nvPr/>
        </p:nvSpPr>
        <p:spPr>
          <a:xfrm>
            <a:off x="721638" y="4984372"/>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54240"/>
                </a:solidFill>
                <a:latin typeface="DM Sans" pitchFamily="34" charset="0"/>
                <a:ea typeface="DM Sans" pitchFamily="34" charset="-122"/>
                <a:cs typeface="DM Sans" pitchFamily="34" charset="-120"/>
              </a:rPr>
              <a:t>Data Consistency Check (dropped promo_code_used)</a:t>
            </a:r>
            <a:endParaRPr lang="en-US" sz="1600" dirty="0"/>
          </a:p>
        </p:txBody>
      </p:sp>
      <p:sp>
        <p:nvSpPr>
          <p:cNvPr id="9" name="Text 7"/>
          <p:cNvSpPr/>
          <p:nvPr/>
        </p:nvSpPr>
        <p:spPr>
          <a:xfrm>
            <a:off x="721638" y="5386446"/>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54240"/>
                </a:solidFill>
                <a:latin typeface="DM Sans" pitchFamily="34" charset="0"/>
                <a:ea typeface="DM Sans" pitchFamily="34" charset="-122"/>
                <a:cs typeface="DM Sans" pitchFamily="34" charset="-120"/>
              </a:rPr>
              <a:t>Database Integration (PostgreSQL)</a:t>
            </a:r>
            <a:endParaRPr lang="en-US" sz="1600" dirty="0"/>
          </a:p>
        </p:txBody>
      </p:sp>
      <p:pic>
        <p:nvPicPr>
          <p:cNvPr id="10" name="Image 0" descr="preencoded.png"/>
          <p:cNvPicPr>
            <a:picLocks noChangeAspect="1"/>
          </p:cNvPicPr>
          <p:nvPr/>
        </p:nvPicPr>
        <p:blipFill>
          <a:blip r:embed="rId3"/>
          <a:stretch>
            <a:fillRect/>
          </a:stretch>
        </p:blipFill>
        <p:spPr>
          <a:xfrm>
            <a:off x="8288298" y="0"/>
            <a:ext cx="6342102"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826294" y="921842"/>
            <a:ext cx="7643813" cy="1339453"/>
          </a:xfrm>
          <a:prstGeom prst="rect">
            <a:avLst/>
          </a:prstGeom>
          <a:noFill/>
          <a:ln/>
        </p:spPr>
        <p:txBody>
          <a:bodyPr wrap="square" lIns="0" tIns="0" rIns="0" bIns="0" rtlCol="0" anchor="t"/>
          <a:lstStyle/>
          <a:p>
            <a:pPr>
              <a:lnSpc>
                <a:spcPts val="5250"/>
              </a:lnSpc>
            </a:pPr>
            <a:r>
              <a:rPr lang="en-US" sz="4200" dirty="0">
                <a:solidFill>
                  <a:srgbClr val="5C4E3D"/>
                </a:solidFill>
                <a:latin typeface="Libre Baskerville" pitchFamily="34" charset="0"/>
                <a:ea typeface="Libre Baskerville" pitchFamily="34" charset="-122"/>
                <a:cs typeface="Libre Baskerville" pitchFamily="34" charset="-120"/>
              </a:rPr>
              <a:t>Key SQL Analysis: Revenue </a:t>
            </a:r>
            <a:r>
              <a:rPr lang="en-US" sz="4400" dirty="0">
                <a:solidFill>
                  <a:srgbClr val="5C4E3D"/>
                </a:solidFill>
                <a:latin typeface="Libre Baskerville" pitchFamily="34" charset="0"/>
                <a:ea typeface="Libre Baskerville" pitchFamily="34" charset="-122"/>
                <a:cs typeface="Libre Baskerville" pitchFamily="34" charset="-120"/>
              </a:rPr>
              <a:t>by Gender</a:t>
            </a:r>
            <a:endParaRPr lang="en-US" sz="4200" dirty="0"/>
          </a:p>
        </p:txBody>
      </p:sp>
      <p:sp>
        <p:nvSpPr>
          <p:cNvPr id="27" name="Text 1">
            <a:extLst>
              <a:ext uri="{FF2B5EF4-FFF2-40B4-BE49-F238E27FC236}">
                <a16:creationId xmlns:a16="http://schemas.microsoft.com/office/drawing/2014/main" id="{088E880C-CBD1-9A44-59B0-442B329F64FB}"/>
              </a:ext>
            </a:extLst>
          </p:cNvPr>
          <p:cNvSpPr/>
          <p:nvPr/>
        </p:nvSpPr>
        <p:spPr>
          <a:xfrm>
            <a:off x="826294" y="3266956"/>
            <a:ext cx="4885015"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SQL analysis revealed a significant difference in revenue generation between genders.</a:t>
            </a:r>
            <a:endParaRPr lang="en-US" sz="1750" dirty="0"/>
          </a:p>
        </p:txBody>
      </p:sp>
      <p:sp>
        <p:nvSpPr>
          <p:cNvPr id="28" name="Text 2">
            <a:extLst>
              <a:ext uri="{FF2B5EF4-FFF2-40B4-BE49-F238E27FC236}">
                <a16:creationId xmlns:a16="http://schemas.microsoft.com/office/drawing/2014/main" id="{8CF217E0-CD3C-74B5-2683-BC75A84E1A78}"/>
              </a:ext>
            </a:extLst>
          </p:cNvPr>
          <p:cNvSpPr/>
          <p:nvPr/>
        </p:nvSpPr>
        <p:spPr>
          <a:xfrm>
            <a:off x="826294" y="421957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Men: </a:t>
            </a:r>
            <a:r>
              <a:rPr lang="en-US" sz="2200" dirty="0">
                <a:solidFill>
                  <a:srgbClr val="B88E23"/>
                </a:solidFill>
                <a:latin typeface="Libre Baskerville" pitchFamily="34" charset="0"/>
                <a:ea typeface="Libre Baskerville" pitchFamily="34" charset="-122"/>
                <a:cs typeface="Libre Baskerville" pitchFamily="34" charset="-120"/>
              </a:rPr>
              <a:t>$157,890</a:t>
            </a:r>
            <a:endParaRPr lang="en-US" sz="2200" dirty="0"/>
          </a:p>
        </p:txBody>
      </p:sp>
      <p:sp>
        <p:nvSpPr>
          <p:cNvPr id="29" name="Text 3">
            <a:extLst>
              <a:ext uri="{FF2B5EF4-FFF2-40B4-BE49-F238E27FC236}">
                <a16:creationId xmlns:a16="http://schemas.microsoft.com/office/drawing/2014/main" id="{1B9F2CC3-3271-B5CB-44F9-E01DD62C2472}"/>
              </a:ext>
            </a:extLst>
          </p:cNvPr>
          <p:cNvSpPr/>
          <p:nvPr/>
        </p:nvSpPr>
        <p:spPr>
          <a:xfrm>
            <a:off x="826294" y="466463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Women: </a:t>
            </a:r>
            <a:r>
              <a:rPr lang="en-US" sz="2200" dirty="0">
                <a:solidFill>
                  <a:srgbClr val="B88E23"/>
                </a:solidFill>
                <a:latin typeface="Libre Baskerville" pitchFamily="34" charset="0"/>
                <a:ea typeface="Libre Baskerville" pitchFamily="34" charset="-122"/>
                <a:cs typeface="Libre Baskerville" pitchFamily="34" charset="-120"/>
              </a:rPr>
              <a:t>$75,191</a:t>
            </a:r>
            <a:endParaRPr lang="en-US" sz="2200" dirty="0"/>
          </a:p>
        </p:txBody>
      </p:sp>
      <p:sp>
        <p:nvSpPr>
          <p:cNvPr id="30" name="Text 4">
            <a:extLst>
              <a:ext uri="{FF2B5EF4-FFF2-40B4-BE49-F238E27FC236}">
                <a16:creationId xmlns:a16="http://schemas.microsoft.com/office/drawing/2014/main" id="{BF753D27-B756-37D6-D159-9051B9A7A492}"/>
              </a:ext>
            </a:extLst>
          </p:cNvPr>
          <p:cNvSpPr/>
          <p:nvPr/>
        </p:nvSpPr>
        <p:spPr>
          <a:xfrm>
            <a:off x="826294" y="5245775"/>
            <a:ext cx="4885015"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This insight can inform targeted marketing strategies.</a:t>
            </a:r>
            <a:endParaRPr lang="en-US" sz="1750" dirty="0"/>
          </a:p>
        </p:txBody>
      </p:sp>
      <p:pic>
        <p:nvPicPr>
          <p:cNvPr id="31" name="Image 0" descr="preencoded.png">
            <a:extLst>
              <a:ext uri="{FF2B5EF4-FFF2-40B4-BE49-F238E27FC236}">
                <a16:creationId xmlns:a16="http://schemas.microsoft.com/office/drawing/2014/main" id="{7D716A23-CBAC-8682-D233-84FEBA8F044B}"/>
              </a:ext>
            </a:extLst>
          </p:cNvPr>
          <p:cNvPicPr>
            <a:picLocks noChangeAspect="1"/>
          </p:cNvPicPr>
          <p:nvPr/>
        </p:nvPicPr>
        <p:blipFill>
          <a:blip r:embed="rId3"/>
          <a:stretch>
            <a:fillRect/>
          </a:stretch>
        </p:blipFill>
        <p:spPr>
          <a:xfrm>
            <a:off x="7315200" y="1960483"/>
            <a:ext cx="6083260" cy="4897517"/>
          </a:xfrm>
          <a:prstGeom prst="rect">
            <a:avLst/>
          </a:prstGeom>
        </p:spPr>
      </p:pic>
      <p:sp>
        <p:nvSpPr>
          <p:cNvPr id="32" name="Rectangle: Rounded Corners 31">
            <a:extLst>
              <a:ext uri="{FF2B5EF4-FFF2-40B4-BE49-F238E27FC236}">
                <a16:creationId xmlns:a16="http://schemas.microsoft.com/office/drawing/2014/main" id="{55EF34C4-FDF2-8FEF-E6FD-C7905B6C6F54}"/>
              </a:ext>
            </a:extLst>
          </p:cNvPr>
          <p:cNvSpPr/>
          <p:nvPr/>
        </p:nvSpPr>
        <p:spPr>
          <a:xfrm>
            <a:off x="12868507" y="7727796"/>
            <a:ext cx="1639230" cy="501804"/>
          </a:xfrm>
          <a:prstGeom prst="roundRect">
            <a:avLst/>
          </a:prstGeom>
          <a:solidFill>
            <a:srgbClr val="FFFD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190744"/>
            <a:ext cx="7288530"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Top 5 Products by Rating</a:t>
            </a:r>
            <a:endParaRPr lang="en-US" sz="4450" dirty="0"/>
          </a:p>
        </p:txBody>
      </p:sp>
      <p:sp>
        <p:nvSpPr>
          <p:cNvPr id="3" name="Shape 1"/>
          <p:cNvSpPr/>
          <p:nvPr/>
        </p:nvSpPr>
        <p:spPr>
          <a:xfrm>
            <a:off x="793790" y="2353151"/>
            <a:ext cx="4196358" cy="2229445"/>
          </a:xfrm>
          <a:prstGeom prst="roundRect">
            <a:avLst>
              <a:gd name="adj" fmla="val 4273"/>
            </a:avLst>
          </a:prstGeom>
          <a:solidFill>
            <a:srgbClr val="F7EDD4"/>
          </a:solidFill>
          <a:ln w="7620">
            <a:solidFill>
              <a:srgbClr val="DDD3BA"/>
            </a:solidFill>
            <a:prstDash val="solid"/>
          </a:ln>
        </p:spPr>
        <p:txBody>
          <a:bodyPr/>
          <a:lstStyle/>
          <a:p>
            <a:endParaRPr lang="en-US"/>
          </a:p>
        </p:txBody>
      </p:sp>
      <p:sp>
        <p:nvSpPr>
          <p:cNvPr id="4" name="Shape 2"/>
          <p:cNvSpPr/>
          <p:nvPr/>
        </p:nvSpPr>
        <p:spPr>
          <a:xfrm>
            <a:off x="1028224" y="2587585"/>
            <a:ext cx="680442" cy="680442"/>
          </a:xfrm>
          <a:prstGeom prst="roundRect">
            <a:avLst>
              <a:gd name="adj" fmla="val 13436980"/>
            </a:avLst>
          </a:prstGeom>
          <a:solidFill>
            <a:srgbClr val="B88E23"/>
          </a:solidFill>
          <a:ln/>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5390" y="2774633"/>
            <a:ext cx="306110" cy="306110"/>
          </a:xfrm>
          <a:prstGeom prst="rect">
            <a:avLst/>
          </a:prstGeom>
        </p:spPr>
      </p:pic>
      <p:sp>
        <p:nvSpPr>
          <p:cNvPr id="6" name="Text 3"/>
          <p:cNvSpPr/>
          <p:nvPr/>
        </p:nvSpPr>
        <p:spPr>
          <a:xfrm>
            <a:off x="1028224" y="349484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Gloves</a:t>
            </a:r>
            <a:endParaRPr lang="en-US" sz="2200" dirty="0"/>
          </a:p>
        </p:txBody>
      </p:sp>
      <p:sp>
        <p:nvSpPr>
          <p:cNvPr id="7" name="Text 4"/>
          <p:cNvSpPr/>
          <p:nvPr/>
        </p:nvSpPr>
        <p:spPr>
          <a:xfrm>
            <a:off x="1028224" y="3985260"/>
            <a:ext cx="3727490"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140 reviews, 3.86 avg rating</a:t>
            </a:r>
            <a:endParaRPr lang="en-US" sz="1750" dirty="0"/>
          </a:p>
        </p:txBody>
      </p:sp>
      <p:sp>
        <p:nvSpPr>
          <p:cNvPr id="8" name="Shape 5"/>
          <p:cNvSpPr/>
          <p:nvPr/>
        </p:nvSpPr>
        <p:spPr>
          <a:xfrm>
            <a:off x="5216962" y="2353151"/>
            <a:ext cx="4196358" cy="2229445"/>
          </a:xfrm>
          <a:prstGeom prst="roundRect">
            <a:avLst>
              <a:gd name="adj" fmla="val 4273"/>
            </a:avLst>
          </a:prstGeom>
          <a:solidFill>
            <a:srgbClr val="F7EDD4"/>
          </a:solidFill>
          <a:ln w="7620">
            <a:solidFill>
              <a:srgbClr val="DDD3BA"/>
            </a:solidFill>
            <a:prstDash val="solid"/>
          </a:ln>
        </p:spPr>
        <p:txBody>
          <a:bodyPr/>
          <a:lstStyle/>
          <a:p>
            <a:endParaRPr lang="en-US"/>
          </a:p>
        </p:txBody>
      </p:sp>
      <p:sp>
        <p:nvSpPr>
          <p:cNvPr id="9" name="Shape 6"/>
          <p:cNvSpPr/>
          <p:nvPr/>
        </p:nvSpPr>
        <p:spPr>
          <a:xfrm>
            <a:off x="5451396" y="2587585"/>
            <a:ext cx="680442" cy="680442"/>
          </a:xfrm>
          <a:prstGeom prst="roundRect">
            <a:avLst>
              <a:gd name="adj" fmla="val 13436980"/>
            </a:avLst>
          </a:prstGeom>
          <a:solidFill>
            <a:srgbClr val="B88E23"/>
          </a:solidFill>
          <a:ln/>
        </p:spPr>
        <p:txBody>
          <a:bodyPr/>
          <a:lstStyle/>
          <a:p>
            <a:endParaRPr lang="en-US"/>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562" y="2774633"/>
            <a:ext cx="306110" cy="306110"/>
          </a:xfrm>
          <a:prstGeom prst="rect">
            <a:avLst/>
          </a:prstGeom>
        </p:spPr>
      </p:pic>
      <p:sp>
        <p:nvSpPr>
          <p:cNvPr id="11" name="Text 7"/>
          <p:cNvSpPr/>
          <p:nvPr/>
        </p:nvSpPr>
        <p:spPr>
          <a:xfrm>
            <a:off x="5451396" y="349484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Sandals</a:t>
            </a:r>
            <a:endParaRPr lang="en-US" sz="2200" dirty="0"/>
          </a:p>
        </p:txBody>
      </p:sp>
      <p:sp>
        <p:nvSpPr>
          <p:cNvPr id="12" name="Text 8"/>
          <p:cNvSpPr/>
          <p:nvPr/>
        </p:nvSpPr>
        <p:spPr>
          <a:xfrm>
            <a:off x="5451396" y="3985260"/>
            <a:ext cx="3727490"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160 reviews, 3.84 avg rating</a:t>
            </a:r>
            <a:endParaRPr lang="en-US" sz="1750" dirty="0"/>
          </a:p>
        </p:txBody>
      </p:sp>
      <p:sp>
        <p:nvSpPr>
          <p:cNvPr id="13" name="Shape 9"/>
          <p:cNvSpPr/>
          <p:nvPr/>
        </p:nvSpPr>
        <p:spPr>
          <a:xfrm>
            <a:off x="9640133" y="2353151"/>
            <a:ext cx="4196358" cy="2229445"/>
          </a:xfrm>
          <a:prstGeom prst="roundRect">
            <a:avLst>
              <a:gd name="adj" fmla="val 4273"/>
            </a:avLst>
          </a:prstGeom>
          <a:solidFill>
            <a:srgbClr val="F7EDD4"/>
          </a:solidFill>
          <a:ln w="7620">
            <a:solidFill>
              <a:srgbClr val="DDD3BA"/>
            </a:solidFill>
            <a:prstDash val="solid"/>
          </a:ln>
        </p:spPr>
        <p:txBody>
          <a:bodyPr/>
          <a:lstStyle/>
          <a:p>
            <a:endParaRPr lang="en-US"/>
          </a:p>
        </p:txBody>
      </p:sp>
      <p:sp>
        <p:nvSpPr>
          <p:cNvPr id="14" name="Shape 10"/>
          <p:cNvSpPr/>
          <p:nvPr/>
        </p:nvSpPr>
        <p:spPr>
          <a:xfrm>
            <a:off x="9874568" y="2587585"/>
            <a:ext cx="680442" cy="680442"/>
          </a:xfrm>
          <a:prstGeom prst="roundRect">
            <a:avLst>
              <a:gd name="adj" fmla="val 13436980"/>
            </a:avLst>
          </a:prstGeom>
          <a:solidFill>
            <a:srgbClr val="B88E23"/>
          </a:solidFill>
          <a:ln/>
        </p:spPr>
        <p:txBody>
          <a:bodyPr/>
          <a:lstStyle/>
          <a:p>
            <a:endParaRPr lang="en-US"/>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61734" y="2774633"/>
            <a:ext cx="306110" cy="306110"/>
          </a:xfrm>
          <a:prstGeom prst="rect">
            <a:avLst/>
          </a:prstGeom>
        </p:spPr>
      </p:pic>
      <p:sp>
        <p:nvSpPr>
          <p:cNvPr id="16" name="Text 11"/>
          <p:cNvSpPr/>
          <p:nvPr/>
        </p:nvSpPr>
        <p:spPr>
          <a:xfrm>
            <a:off x="9874568" y="349484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Boots</a:t>
            </a:r>
            <a:endParaRPr lang="en-US" sz="2200" dirty="0"/>
          </a:p>
        </p:txBody>
      </p:sp>
      <p:sp>
        <p:nvSpPr>
          <p:cNvPr id="17" name="Text 12"/>
          <p:cNvSpPr/>
          <p:nvPr/>
        </p:nvSpPr>
        <p:spPr>
          <a:xfrm>
            <a:off x="9874568" y="3985260"/>
            <a:ext cx="3727490"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144 reviews, 3.82 avg rating</a:t>
            </a:r>
            <a:endParaRPr lang="en-US" sz="1750" dirty="0"/>
          </a:p>
        </p:txBody>
      </p:sp>
      <p:sp>
        <p:nvSpPr>
          <p:cNvPr id="18" name="Shape 13"/>
          <p:cNvSpPr/>
          <p:nvPr/>
        </p:nvSpPr>
        <p:spPr>
          <a:xfrm>
            <a:off x="793790" y="4809411"/>
            <a:ext cx="6407944" cy="2229445"/>
          </a:xfrm>
          <a:prstGeom prst="roundRect">
            <a:avLst>
              <a:gd name="adj" fmla="val 4273"/>
            </a:avLst>
          </a:prstGeom>
          <a:solidFill>
            <a:srgbClr val="F7EDD4"/>
          </a:solidFill>
          <a:ln w="7620">
            <a:solidFill>
              <a:srgbClr val="DDD3BA"/>
            </a:solidFill>
            <a:prstDash val="solid"/>
          </a:ln>
        </p:spPr>
        <p:txBody>
          <a:bodyPr/>
          <a:lstStyle/>
          <a:p>
            <a:endParaRPr lang="en-US"/>
          </a:p>
        </p:txBody>
      </p:sp>
      <p:sp>
        <p:nvSpPr>
          <p:cNvPr id="19" name="Shape 14"/>
          <p:cNvSpPr/>
          <p:nvPr/>
        </p:nvSpPr>
        <p:spPr>
          <a:xfrm>
            <a:off x="1028224" y="5043845"/>
            <a:ext cx="680442" cy="680442"/>
          </a:xfrm>
          <a:prstGeom prst="roundRect">
            <a:avLst>
              <a:gd name="adj" fmla="val 13436980"/>
            </a:avLst>
          </a:prstGeom>
          <a:solidFill>
            <a:srgbClr val="B88E23"/>
          </a:solidFill>
          <a:ln/>
        </p:spPr>
        <p:txBody>
          <a:bodyPr/>
          <a:lstStyle/>
          <a:p>
            <a:endParaRPr lang="en-US"/>
          </a:p>
        </p:txBody>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15390" y="5230892"/>
            <a:ext cx="306110" cy="306110"/>
          </a:xfrm>
          <a:prstGeom prst="rect">
            <a:avLst/>
          </a:prstGeom>
        </p:spPr>
      </p:pic>
      <p:sp>
        <p:nvSpPr>
          <p:cNvPr id="21" name="Text 15"/>
          <p:cNvSpPr/>
          <p:nvPr/>
        </p:nvSpPr>
        <p:spPr>
          <a:xfrm>
            <a:off x="1028224" y="595110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Hat</a:t>
            </a:r>
            <a:endParaRPr lang="en-US" sz="2200" dirty="0"/>
          </a:p>
        </p:txBody>
      </p:sp>
      <p:sp>
        <p:nvSpPr>
          <p:cNvPr id="22" name="Text 16"/>
          <p:cNvSpPr/>
          <p:nvPr/>
        </p:nvSpPr>
        <p:spPr>
          <a:xfrm>
            <a:off x="1028224" y="6441519"/>
            <a:ext cx="5939076"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154 reviews, 3.80 avg rating</a:t>
            </a:r>
            <a:endParaRPr lang="en-US" sz="1750" dirty="0"/>
          </a:p>
        </p:txBody>
      </p:sp>
      <p:sp>
        <p:nvSpPr>
          <p:cNvPr id="23" name="Shape 17"/>
          <p:cNvSpPr/>
          <p:nvPr/>
        </p:nvSpPr>
        <p:spPr>
          <a:xfrm>
            <a:off x="7428548" y="4809411"/>
            <a:ext cx="6407944" cy="2229445"/>
          </a:xfrm>
          <a:prstGeom prst="roundRect">
            <a:avLst>
              <a:gd name="adj" fmla="val 4273"/>
            </a:avLst>
          </a:prstGeom>
          <a:solidFill>
            <a:srgbClr val="F7EDD4"/>
          </a:solidFill>
          <a:ln w="7620">
            <a:solidFill>
              <a:srgbClr val="DDD3BA"/>
            </a:solidFill>
            <a:prstDash val="solid"/>
          </a:ln>
        </p:spPr>
        <p:txBody>
          <a:bodyPr/>
          <a:lstStyle/>
          <a:p>
            <a:endParaRPr lang="en-US"/>
          </a:p>
        </p:txBody>
      </p:sp>
      <p:sp>
        <p:nvSpPr>
          <p:cNvPr id="24" name="Shape 18"/>
          <p:cNvSpPr/>
          <p:nvPr/>
        </p:nvSpPr>
        <p:spPr>
          <a:xfrm>
            <a:off x="7662982" y="5043845"/>
            <a:ext cx="680442" cy="680442"/>
          </a:xfrm>
          <a:prstGeom prst="roundRect">
            <a:avLst>
              <a:gd name="adj" fmla="val 13436980"/>
            </a:avLst>
          </a:prstGeom>
          <a:solidFill>
            <a:srgbClr val="B88E23"/>
          </a:solidFill>
          <a:ln/>
        </p:spPr>
        <p:txBody>
          <a:bodyPr/>
          <a:lstStyle/>
          <a:p>
            <a:endParaRPr lang="en-US"/>
          </a:p>
        </p:txBody>
      </p:sp>
      <p:pic>
        <p:nvPicPr>
          <p:cNvPr id="2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50148" y="5230892"/>
            <a:ext cx="306110" cy="306110"/>
          </a:xfrm>
          <a:prstGeom prst="rect">
            <a:avLst/>
          </a:prstGeom>
        </p:spPr>
      </p:pic>
      <p:sp>
        <p:nvSpPr>
          <p:cNvPr id="26" name="Text 19"/>
          <p:cNvSpPr/>
          <p:nvPr/>
        </p:nvSpPr>
        <p:spPr>
          <a:xfrm>
            <a:off x="7662982" y="595110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Skirt</a:t>
            </a:r>
            <a:endParaRPr lang="en-US" sz="2200" dirty="0"/>
          </a:p>
        </p:txBody>
      </p:sp>
      <p:sp>
        <p:nvSpPr>
          <p:cNvPr id="27" name="Text 20"/>
          <p:cNvSpPr/>
          <p:nvPr/>
        </p:nvSpPr>
        <p:spPr>
          <a:xfrm>
            <a:off x="7662982" y="6441519"/>
            <a:ext cx="5939076"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158 reviews, 3.78 avg rating</a:t>
            </a:r>
            <a:endParaRPr lang="en-US" sz="1750" dirty="0"/>
          </a:p>
        </p:txBody>
      </p:sp>
      <p:sp>
        <p:nvSpPr>
          <p:cNvPr id="28" name="Rectangle: Rounded Corners 27">
            <a:extLst>
              <a:ext uri="{FF2B5EF4-FFF2-40B4-BE49-F238E27FC236}">
                <a16:creationId xmlns:a16="http://schemas.microsoft.com/office/drawing/2014/main" id="{1EBCC204-D004-F0F4-028A-F269416D67EC}"/>
              </a:ext>
            </a:extLst>
          </p:cNvPr>
          <p:cNvSpPr/>
          <p:nvPr/>
        </p:nvSpPr>
        <p:spPr>
          <a:xfrm>
            <a:off x="12868507" y="7727796"/>
            <a:ext cx="1639230" cy="501804"/>
          </a:xfrm>
          <a:prstGeom prst="roundRect">
            <a:avLst/>
          </a:prstGeom>
          <a:solidFill>
            <a:srgbClr val="FFFD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7563" y="398740"/>
            <a:ext cx="7039451" cy="453152"/>
          </a:xfrm>
          <a:prstGeom prst="rect">
            <a:avLst/>
          </a:prstGeom>
          <a:noFill/>
          <a:ln/>
        </p:spPr>
        <p:txBody>
          <a:bodyPr wrap="none" lIns="0" tIns="0" rIns="0" bIns="0" rtlCol="0" anchor="t"/>
          <a:lstStyle/>
          <a:p>
            <a:pPr marL="0" indent="0" algn="l">
              <a:lnSpc>
                <a:spcPts val="3550"/>
              </a:lnSpc>
              <a:buNone/>
            </a:pPr>
            <a:r>
              <a:rPr lang="en-US" sz="2850" dirty="0">
                <a:solidFill>
                  <a:srgbClr val="5C4E3D"/>
                </a:solidFill>
                <a:latin typeface="Libre Baskerville" pitchFamily="34" charset="0"/>
                <a:ea typeface="Libre Baskerville" pitchFamily="34" charset="-122"/>
                <a:cs typeface="Libre Baskerville" pitchFamily="34" charset="-120"/>
              </a:rPr>
              <a:t>Shipping Type &amp; Subscription Impact</a:t>
            </a:r>
            <a:endParaRPr lang="en-US" sz="2850" dirty="0"/>
          </a:p>
        </p:txBody>
      </p:sp>
      <p:sp>
        <p:nvSpPr>
          <p:cNvPr id="3" name="Text 1"/>
          <p:cNvSpPr/>
          <p:nvPr/>
        </p:nvSpPr>
        <p:spPr>
          <a:xfrm>
            <a:off x="507563" y="1214438"/>
            <a:ext cx="2570678" cy="226576"/>
          </a:xfrm>
          <a:prstGeom prst="rect">
            <a:avLst/>
          </a:prstGeom>
          <a:noFill/>
          <a:ln/>
        </p:spPr>
        <p:txBody>
          <a:bodyPr wrap="none" lIns="0" tIns="0" rIns="0" bIns="0" rtlCol="0" anchor="t"/>
          <a:lstStyle/>
          <a:p>
            <a:pPr marL="0" indent="0" algn="l">
              <a:lnSpc>
                <a:spcPts val="1750"/>
              </a:lnSpc>
              <a:buNone/>
            </a:pPr>
            <a:r>
              <a:rPr lang="en-US" sz="1400" dirty="0">
                <a:solidFill>
                  <a:srgbClr val="5C4E3D"/>
                </a:solidFill>
                <a:latin typeface="Libre Baskerville" pitchFamily="34" charset="0"/>
                <a:ea typeface="Libre Baskerville" pitchFamily="34" charset="-122"/>
                <a:cs typeface="Libre Baskerville" pitchFamily="34" charset="-120"/>
              </a:rPr>
              <a:t>Shipping Type Comparison</a:t>
            </a:r>
            <a:endParaRPr lang="en-US" sz="1400" dirty="0"/>
          </a:p>
        </p:txBody>
      </p:sp>
      <p:sp>
        <p:nvSpPr>
          <p:cNvPr id="4" name="Text 2"/>
          <p:cNvSpPr/>
          <p:nvPr/>
        </p:nvSpPr>
        <p:spPr>
          <a:xfrm>
            <a:off x="507563" y="1586032"/>
            <a:ext cx="6630829" cy="231934"/>
          </a:xfrm>
          <a:prstGeom prst="rect">
            <a:avLst/>
          </a:prstGeom>
          <a:noFill/>
          <a:ln/>
        </p:spPr>
        <p:txBody>
          <a:bodyPr wrap="none" lIns="0" tIns="0" rIns="0" bIns="0" rtlCol="0" anchor="t"/>
          <a:lstStyle/>
          <a:p>
            <a:pPr marL="0" indent="0" algn="l">
              <a:lnSpc>
                <a:spcPts val="1800"/>
              </a:lnSpc>
              <a:buNone/>
            </a:pPr>
            <a:r>
              <a:rPr lang="en-US" sz="1100" dirty="0">
                <a:solidFill>
                  <a:srgbClr val="454240"/>
                </a:solidFill>
                <a:latin typeface="DM Sans" pitchFamily="34" charset="0"/>
                <a:ea typeface="DM Sans" pitchFamily="34" charset="-122"/>
                <a:cs typeface="DM Sans" pitchFamily="34" charset="-120"/>
              </a:rPr>
              <a:t>Average purchase amount for Standard shipping: </a:t>
            </a:r>
            <a:r>
              <a:rPr lang="en-US" sz="1100" dirty="0">
                <a:solidFill>
                  <a:srgbClr val="B88E23"/>
                </a:solidFill>
                <a:latin typeface="DM Sans" pitchFamily="34" charset="0"/>
                <a:ea typeface="DM Sans" pitchFamily="34" charset="-122"/>
                <a:cs typeface="DM Sans" pitchFamily="34" charset="-120"/>
              </a:rPr>
              <a:t>$58</a:t>
            </a:r>
            <a:endParaRPr lang="en-US" sz="1100" dirty="0"/>
          </a:p>
        </p:txBody>
      </p:sp>
      <p:sp>
        <p:nvSpPr>
          <p:cNvPr id="5" name="Text 3"/>
          <p:cNvSpPr/>
          <p:nvPr/>
        </p:nvSpPr>
        <p:spPr>
          <a:xfrm>
            <a:off x="507563" y="1948458"/>
            <a:ext cx="6630829" cy="231934"/>
          </a:xfrm>
          <a:prstGeom prst="rect">
            <a:avLst/>
          </a:prstGeom>
          <a:noFill/>
          <a:ln/>
        </p:spPr>
        <p:txBody>
          <a:bodyPr wrap="none" lIns="0" tIns="0" rIns="0" bIns="0" rtlCol="0" anchor="t"/>
          <a:lstStyle/>
          <a:p>
            <a:pPr marL="0" indent="0" algn="l">
              <a:lnSpc>
                <a:spcPts val="1800"/>
              </a:lnSpc>
              <a:buNone/>
            </a:pPr>
            <a:r>
              <a:rPr lang="en-US" sz="1100" dirty="0">
                <a:solidFill>
                  <a:srgbClr val="454240"/>
                </a:solidFill>
                <a:latin typeface="DM Sans" pitchFamily="34" charset="0"/>
                <a:ea typeface="DM Sans" pitchFamily="34" charset="-122"/>
                <a:cs typeface="DM Sans" pitchFamily="34" charset="-120"/>
              </a:rPr>
              <a:t>Average purchase amount for Express shipping: </a:t>
            </a:r>
            <a:r>
              <a:rPr lang="en-US" sz="1100" dirty="0">
                <a:solidFill>
                  <a:srgbClr val="B88E23"/>
                </a:solidFill>
                <a:latin typeface="DM Sans" pitchFamily="34" charset="0"/>
                <a:ea typeface="DM Sans" pitchFamily="34" charset="-122"/>
                <a:cs typeface="DM Sans" pitchFamily="34" charset="-120"/>
              </a:rPr>
              <a:t>$60</a:t>
            </a:r>
            <a:endParaRPr lang="en-US" sz="1100" dirty="0"/>
          </a:p>
        </p:txBody>
      </p:sp>
      <p:pic>
        <p:nvPicPr>
          <p:cNvPr id="6" name="Image 0" descr="preencoded.png"/>
          <p:cNvPicPr>
            <a:picLocks noChangeAspect="1"/>
          </p:cNvPicPr>
          <p:nvPr/>
        </p:nvPicPr>
        <p:blipFill>
          <a:blip r:embed="rId3"/>
          <a:stretch>
            <a:fillRect/>
          </a:stretch>
        </p:blipFill>
        <p:spPr>
          <a:xfrm>
            <a:off x="499943" y="2457807"/>
            <a:ext cx="6630829" cy="5373053"/>
          </a:xfrm>
          <a:prstGeom prst="rect">
            <a:avLst/>
          </a:prstGeom>
        </p:spPr>
      </p:pic>
      <p:sp>
        <p:nvSpPr>
          <p:cNvPr id="7" name="Text 4"/>
          <p:cNvSpPr/>
          <p:nvPr/>
        </p:nvSpPr>
        <p:spPr>
          <a:xfrm>
            <a:off x="7499628" y="1214438"/>
            <a:ext cx="2971800" cy="226576"/>
          </a:xfrm>
          <a:prstGeom prst="rect">
            <a:avLst/>
          </a:prstGeom>
          <a:noFill/>
          <a:ln/>
        </p:spPr>
        <p:txBody>
          <a:bodyPr wrap="none" lIns="0" tIns="0" rIns="0" bIns="0" rtlCol="0" anchor="t"/>
          <a:lstStyle/>
          <a:p>
            <a:pPr marL="0" indent="0" algn="l">
              <a:lnSpc>
                <a:spcPts val="1750"/>
              </a:lnSpc>
              <a:buNone/>
            </a:pPr>
            <a:r>
              <a:rPr lang="en-US" sz="1400" dirty="0">
                <a:solidFill>
                  <a:srgbClr val="5C4E3D"/>
                </a:solidFill>
                <a:latin typeface="Libre Baskerville" pitchFamily="34" charset="0"/>
                <a:ea typeface="Libre Baskerville" pitchFamily="34" charset="-122"/>
                <a:cs typeface="Libre Baskerville" pitchFamily="34" charset="-120"/>
              </a:rPr>
              <a:t>Subscribers vs. Non-Subscribers</a:t>
            </a:r>
            <a:endParaRPr lang="en-US" sz="1400" dirty="0"/>
          </a:p>
        </p:txBody>
      </p:sp>
      <p:sp>
        <p:nvSpPr>
          <p:cNvPr id="8" name="Text 5"/>
          <p:cNvSpPr/>
          <p:nvPr/>
        </p:nvSpPr>
        <p:spPr>
          <a:xfrm>
            <a:off x="7499628" y="1586032"/>
            <a:ext cx="6630829" cy="231934"/>
          </a:xfrm>
          <a:prstGeom prst="rect">
            <a:avLst/>
          </a:prstGeom>
          <a:noFill/>
          <a:ln/>
        </p:spPr>
        <p:txBody>
          <a:bodyPr wrap="none" lIns="0" tIns="0" rIns="0" bIns="0" rtlCol="0" anchor="t"/>
          <a:lstStyle/>
          <a:p>
            <a:pPr marL="0" indent="0" algn="l">
              <a:lnSpc>
                <a:spcPts val="1800"/>
              </a:lnSpc>
              <a:buNone/>
            </a:pPr>
            <a:r>
              <a:rPr lang="en-US" sz="1100" dirty="0">
                <a:solidFill>
                  <a:srgbClr val="454240"/>
                </a:solidFill>
                <a:latin typeface="DM Sans" pitchFamily="34" charset="0"/>
                <a:ea typeface="DM Sans" pitchFamily="34" charset="-122"/>
                <a:cs typeface="DM Sans" pitchFamily="34" charset="-120"/>
              </a:rPr>
              <a:t>Subscribed customers (1053) average spend: </a:t>
            </a:r>
            <a:r>
              <a:rPr lang="en-US" sz="1100" dirty="0">
                <a:solidFill>
                  <a:srgbClr val="B88E23"/>
                </a:solidFill>
                <a:latin typeface="DM Sans" pitchFamily="34" charset="0"/>
                <a:ea typeface="DM Sans" pitchFamily="34" charset="-122"/>
                <a:cs typeface="DM Sans" pitchFamily="34" charset="-120"/>
              </a:rPr>
              <a:t>$59</a:t>
            </a:r>
            <a:r>
              <a:rPr lang="en-US" sz="1100" dirty="0">
                <a:solidFill>
                  <a:srgbClr val="454240"/>
                </a:solidFill>
                <a:latin typeface="DM Sans" pitchFamily="34" charset="0"/>
                <a:ea typeface="DM Sans" pitchFamily="34" charset="-122"/>
                <a:cs typeface="DM Sans" pitchFamily="34" charset="-120"/>
              </a:rPr>
              <a:t>, total revenue: </a:t>
            </a:r>
            <a:r>
              <a:rPr lang="en-US" sz="1100" dirty="0">
                <a:solidFill>
                  <a:srgbClr val="B88E23"/>
                </a:solidFill>
                <a:latin typeface="DM Sans" pitchFamily="34" charset="0"/>
                <a:ea typeface="DM Sans" pitchFamily="34" charset="-122"/>
                <a:cs typeface="DM Sans" pitchFamily="34" charset="-120"/>
              </a:rPr>
              <a:t>$62,645</a:t>
            </a:r>
            <a:endParaRPr lang="en-US" sz="1100" dirty="0"/>
          </a:p>
        </p:txBody>
      </p:sp>
      <p:sp>
        <p:nvSpPr>
          <p:cNvPr id="9" name="Text 6"/>
          <p:cNvSpPr/>
          <p:nvPr/>
        </p:nvSpPr>
        <p:spPr>
          <a:xfrm>
            <a:off x="7499628" y="1948458"/>
            <a:ext cx="6630829" cy="231934"/>
          </a:xfrm>
          <a:prstGeom prst="rect">
            <a:avLst/>
          </a:prstGeom>
          <a:noFill/>
          <a:ln/>
        </p:spPr>
        <p:txBody>
          <a:bodyPr wrap="none" lIns="0" tIns="0" rIns="0" bIns="0" rtlCol="0" anchor="t"/>
          <a:lstStyle/>
          <a:p>
            <a:pPr marL="0" indent="0" algn="l">
              <a:lnSpc>
                <a:spcPts val="1800"/>
              </a:lnSpc>
              <a:buNone/>
            </a:pPr>
            <a:r>
              <a:rPr lang="en-US" sz="1100" dirty="0">
                <a:solidFill>
                  <a:srgbClr val="454240"/>
                </a:solidFill>
                <a:latin typeface="DM Sans" pitchFamily="34" charset="0"/>
                <a:ea typeface="DM Sans" pitchFamily="34" charset="-122"/>
                <a:cs typeface="DM Sans" pitchFamily="34" charset="-120"/>
              </a:rPr>
              <a:t>Non-subscribed customers (2847) average spend: </a:t>
            </a:r>
            <a:r>
              <a:rPr lang="en-US" sz="1100" dirty="0">
                <a:solidFill>
                  <a:srgbClr val="B88E23"/>
                </a:solidFill>
                <a:latin typeface="DM Sans" pitchFamily="34" charset="0"/>
                <a:ea typeface="DM Sans" pitchFamily="34" charset="-122"/>
                <a:cs typeface="DM Sans" pitchFamily="34" charset="-120"/>
              </a:rPr>
              <a:t>$59</a:t>
            </a:r>
            <a:r>
              <a:rPr lang="en-US" sz="1100" dirty="0">
                <a:solidFill>
                  <a:srgbClr val="454240"/>
                </a:solidFill>
                <a:latin typeface="DM Sans" pitchFamily="34" charset="0"/>
                <a:ea typeface="DM Sans" pitchFamily="34" charset="-122"/>
                <a:cs typeface="DM Sans" pitchFamily="34" charset="-120"/>
              </a:rPr>
              <a:t>, total revenue: </a:t>
            </a:r>
            <a:r>
              <a:rPr lang="en-US" sz="1100" dirty="0">
                <a:solidFill>
                  <a:srgbClr val="B88E23"/>
                </a:solidFill>
                <a:latin typeface="DM Sans" pitchFamily="34" charset="0"/>
                <a:ea typeface="DM Sans" pitchFamily="34" charset="-122"/>
                <a:cs typeface="DM Sans" pitchFamily="34" charset="-120"/>
              </a:rPr>
              <a:t>$170,436</a:t>
            </a:r>
            <a:endParaRPr lang="en-US" sz="1100" dirty="0"/>
          </a:p>
        </p:txBody>
      </p:sp>
      <p:sp>
        <p:nvSpPr>
          <p:cNvPr id="11" name="Rectangle: Rounded Corners 10">
            <a:extLst>
              <a:ext uri="{FF2B5EF4-FFF2-40B4-BE49-F238E27FC236}">
                <a16:creationId xmlns:a16="http://schemas.microsoft.com/office/drawing/2014/main" id="{11F08030-D6DC-918A-7550-1EDEAD6BCAE2}"/>
              </a:ext>
            </a:extLst>
          </p:cNvPr>
          <p:cNvSpPr/>
          <p:nvPr/>
        </p:nvSpPr>
        <p:spPr>
          <a:xfrm>
            <a:off x="12868507" y="7727796"/>
            <a:ext cx="1639230" cy="501804"/>
          </a:xfrm>
          <a:prstGeom prst="roundRect">
            <a:avLst/>
          </a:prstGeom>
          <a:solidFill>
            <a:srgbClr val="FFFD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1" descr="preencoded.png"/>
          <p:cNvPicPr>
            <a:picLocks noChangeAspect="1"/>
          </p:cNvPicPr>
          <p:nvPr/>
        </p:nvPicPr>
        <p:blipFill>
          <a:blip r:embed="rId4"/>
          <a:stretch>
            <a:fillRect/>
          </a:stretch>
        </p:blipFill>
        <p:spPr>
          <a:xfrm>
            <a:off x="7499628" y="2457807"/>
            <a:ext cx="6630829" cy="53730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773198"/>
            <a:ext cx="8832413"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Discount-Dependent Products</a:t>
            </a:r>
            <a:endParaRPr lang="en-US" sz="4450" dirty="0"/>
          </a:p>
        </p:txBody>
      </p:sp>
      <p:sp>
        <p:nvSpPr>
          <p:cNvPr id="3" name="Shape 1"/>
          <p:cNvSpPr/>
          <p:nvPr/>
        </p:nvSpPr>
        <p:spPr>
          <a:xfrm>
            <a:off x="793790" y="3048953"/>
            <a:ext cx="3435072" cy="283488"/>
          </a:xfrm>
          <a:prstGeom prst="roundRect">
            <a:avLst>
              <a:gd name="adj" fmla="val 33606"/>
            </a:avLst>
          </a:prstGeom>
          <a:solidFill>
            <a:srgbClr val="F7EDD4"/>
          </a:solidFill>
          <a:ln w="7620">
            <a:solidFill>
              <a:srgbClr val="DDD3BA"/>
            </a:solidFill>
            <a:prstDash val="solid"/>
          </a:ln>
        </p:spPr>
        <p:txBody>
          <a:bodyPr/>
          <a:lstStyle/>
          <a:p>
            <a:endParaRPr lang="en-US"/>
          </a:p>
        </p:txBody>
      </p:sp>
      <p:sp>
        <p:nvSpPr>
          <p:cNvPr id="4" name="Shape 2"/>
          <p:cNvSpPr/>
          <p:nvPr/>
        </p:nvSpPr>
        <p:spPr>
          <a:xfrm>
            <a:off x="793790" y="3048953"/>
            <a:ext cx="1717477" cy="283488"/>
          </a:xfrm>
          <a:prstGeom prst="roundRect">
            <a:avLst>
              <a:gd name="adj" fmla="val 33606"/>
            </a:avLst>
          </a:prstGeom>
          <a:solidFill>
            <a:srgbClr val="B88E23"/>
          </a:solidFill>
          <a:ln/>
        </p:spPr>
        <p:txBody>
          <a:bodyPr/>
          <a:lstStyle/>
          <a:p>
            <a:endParaRPr lang="en-US"/>
          </a:p>
        </p:txBody>
      </p:sp>
      <p:sp>
        <p:nvSpPr>
          <p:cNvPr id="5" name="Text 3"/>
          <p:cNvSpPr/>
          <p:nvPr/>
        </p:nvSpPr>
        <p:spPr>
          <a:xfrm>
            <a:off x="4398883" y="3048953"/>
            <a:ext cx="553522" cy="283488"/>
          </a:xfrm>
          <a:prstGeom prst="rect">
            <a:avLst/>
          </a:prstGeom>
          <a:noFill/>
          <a:ln/>
        </p:spPr>
        <p:txBody>
          <a:bodyPr wrap="none" lIns="0" tIns="0" rIns="0" bIns="0" rtlCol="0" anchor="t"/>
          <a:lstStyle/>
          <a:p>
            <a:pPr marL="0" indent="0" algn="l">
              <a:lnSpc>
                <a:spcPts val="2200"/>
              </a:lnSpc>
              <a:buNone/>
            </a:pPr>
            <a:r>
              <a:rPr lang="en-US" sz="2200" dirty="0">
                <a:solidFill>
                  <a:srgbClr val="454240"/>
                </a:solidFill>
                <a:latin typeface="Libre Baskerville" pitchFamily="34" charset="0"/>
                <a:ea typeface="Libre Baskerville" pitchFamily="34" charset="-122"/>
                <a:cs typeface="Libre Baskerville" pitchFamily="34" charset="-120"/>
              </a:rPr>
              <a:t>50%</a:t>
            </a:r>
            <a:endParaRPr lang="en-US" sz="2200" dirty="0"/>
          </a:p>
        </p:txBody>
      </p:sp>
      <p:sp>
        <p:nvSpPr>
          <p:cNvPr id="6" name="Text 4"/>
          <p:cNvSpPr/>
          <p:nvPr/>
        </p:nvSpPr>
        <p:spPr>
          <a:xfrm>
            <a:off x="793790" y="36158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Hat</a:t>
            </a:r>
            <a:endParaRPr lang="en-US" sz="2200" dirty="0"/>
          </a:p>
        </p:txBody>
      </p:sp>
      <p:sp>
        <p:nvSpPr>
          <p:cNvPr id="7" name="Text 5"/>
          <p:cNvSpPr/>
          <p:nvPr/>
        </p:nvSpPr>
        <p:spPr>
          <a:xfrm>
            <a:off x="793790" y="4106228"/>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77 discounted purchases out of 154</a:t>
            </a:r>
            <a:endParaRPr lang="en-US" sz="1750" dirty="0"/>
          </a:p>
        </p:txBody>
      </p:sp>
      <p:sp>
        <p:nvSpPr>
          <p:cNvPr id="8" name="Shape 6"/>
          <p:cNvSpPr/>
          <p:nvPr/>
        </p:nvSpPr>
        <p:spPr>
          <a:xfrm>
            <a:off x="5235893" y="3048953"/>
            <a:ext cx="3204210" cy="283488"/>
          </a:xfrm>
          <a:prstGeom prst="roundRect">
            <a:avLst>
              <a:gd name="adj" fmla="val 33606"/>
            </a:avLst>
          </a:prstGeom>
          <a:solidFill>
            <a:srgbClr val="F7EDD4"/>
          </a:solidFill>
          <a:ln w="7620">
            <a:solidFill>
              <a:srgbClr val="DDD3BA"/>
            </a:solidFill>
            <a:prstDash val="solid"/>
          </a:ln>
        </p:spPr>
        <p:txBody>
          <a:bodyPr/>
          <a:lstStyle/>
          <a:p>
            <a:endParaRPr lang="en-US"/>
          </a:p>
        </p:txBody>
      </p:sp>
      <p:sp>
        <p:nvSpPr>
          <p:cNvPr id="9" name="Shape 7"/>
          <p:cNvSpPr/>
          <p:nvPr/>
        </p:nvSpPr>
        <p:spPr>
          <a:xfrm>
            <a:off x="5235893" y="3048953"/>
            <a:ext cx="1589246" cy="283488"/>
          </a:xfrm>
          <a:prstGeom prst="roundRect">
            <a:avLst>
              <a:gd name="adj" fmla="val 33606"/>
            </a:avLst>
          </a:prstGeom>
          <a:solidFill>
            <a:srgbClr val="B88E23"/>
          </a:solidFill>
          <a:ln/>
        </p:spPr>
        <p:txBody>
          <a:bodyPr/>
          <a:lstStyle/>
          <a:p>
            <a:endParaRPr lang="en-US"/>
          </a:p>
        </p:txBody>
      </p:sp>
      <p:sp>
        <p:nvSpPr>
          <p:cNvPr id="10" name="Text 8"/>
          <p:cNvSpPr/>
          <p:nvPr/>
        </p:nvSpPr>
        <p:spPr>
          <a:xfrm>
            <a:off x="8610124" y="3048953"/>
            <a:ext cx="784384" cy="283488"/>
          </a:xfrm>
          <a:prstGeom prst="rect">
            <a:avLst/>
          </a:prstGeom>
          <a:noFill/>
          <a:ln/>
        </p:spPr>
        <p:txBody>
          <a:bodyPr wrap="none" lIns="0" tIns="0" rIns="0" bIns="0" rtlCol="0" anchor="t"/>
          <a:lstStyle/>
          <a:p>
            <a:pPr marL="0" indent="0" algn="l">
              <a:lnSpc>
                <a:spcPts val="2200"/>
              </a:lnSpc>
              <a:buNone/>
            </a:pPr>
            <a:r>
              <a:rPr lang="en-US" sz="2200" dirty="0">
                <a:solidFill>
                  <a:srgbClr val="454240"/>
                </a:solidFill>
                <a:latin typeface="Libre Baskerville" pitchFamily="34" charset="0"/>
                <a:ea typeface="Libre Baskerville" pitchFamily="34" charset="-122"/>
                <a:cs typeface="Libre Baskerville" pitchFamily="34" charset="-120"/>
              </a:rPr>
              <a:t>49.6%</a:t>
            </a:r>
            <a:endParaRPr lang="en-US" sz="2200" dirty="0"/>
          </a:p>
        </p:txBody>
      </p:sp>
      <p:sp>
        <p:nvSpPr>
          <p:cNvPr id="11" name="Text 9"/>
          <p:cNvSpPr/>
          <p:nvPr/>
        </p:nvSpPr>
        <p:spPr>
          <a:xfrm>
            <a:off x="5235893" y="36158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Sneakers</a:t>
            </a:r>
            <a:endParaRPr lang="en-US" sz="2200" dirty="0"/>
          </a:p>
        </p:txBody>
      </p:sp>
      <p:sp>
        <p:nvSpPr>
          <p:cNvPr id="12" name="Text 10"/>
          <p:cNvSpPr/>
          <p:nvPr/>
        </p:nvSpPr>
        <p:spPr>
          <a:xfrm>
            <a:off x="5235893" y="4106228"/>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72 discounted purchases out of 145</a:t>
            </a:r>
            <a:endParaRPr lang="en-US" sz="1750" dirty="0"/>
          </a:p>
        </p:txBody>
      </p:sp>
      <p:sp>
        <p:nvSpPr>
          <p:cNvPr id="13" name="Shape 11"/>
          <p:cNvSpPr/>
          <p:nvPr/>
        </p:nvSpPr>
        <p:spPr>
          <a:xfrm>
            <a:off x="9677995" y="3048953"/>
            <a:ext cx="3208139" cy="283488"/>
          </a:xfrm>
          <a:prstGeom prst="roundRect">
            <a:avLst>
              <a:gd name="adj" fmla="val 33606"/>
            </a:avLst>
          </a:prstGeom>
          <a:solidFill>
            <a:srgbClr val="F7EDD4"/>
          </a:solidFill>
          <a:ln w="7620">
            <a:solidFill>
              <a:srgbClr val="DDD3BA"/>
            </a:solidFill>
            <a:prstDash val="solid"/>
          </a:ln>
        </p:spPr>
        <p:txBody>
          <a:bodyPr/>
          <a:lstStyle/>
          <a:p>
            <a:endParaRPr lang="en-US"/>
          </a:p>
        </p:txBody>
      </p:sp>
      <p:sp>
        <p:nvSpPr>
          <p:cNvPr id="14" name="Shape 12"/>
          <p:cNvSpPr/>
          <p:nvPr/>
        </p:nvSpPr>
        <p:spPr>
          <a:xfrm>
            <a:off x="9677995" y="3048953"/>
            <a:ext cx="1578292" cy="283488"/>
          </a:xfrm>
          <a:prstGeom prst="roundRect">
            <a:avLst>
              <a:gd name="adj" fmla="val 33606"/>
            </a:avLst>
          </a:prstGeom>
          <a:solidFill>
            <a:srgbClr val="B88E23"/>
          </a:solidFill>
          <a:ln/>
        </p:spPr>
        <p:txBody>
          <a:bodyPr/>
          <a:lstStyle/>
          <a:p>
            <a:endParaRPr lang="en-US"/>
          </a:p>
        </p:txBody>
      </p:sp>
      <p:sp>
        <p:nvSpPr>
          <p:cNvPr id="15" name="Text 13"/>
          <p:cNvSpPr/>
          <p:nvPr/>
        </p:nvSpPr>
        <p:spPr>
          <a:xfrm>
            <a:off x="13056156" y="3048953"/>
            <a:ext cx="780455" cy="283488"/>
          </a:xfrm>
          <a:prstGeom prst="rect">
            <a:avLst/>
          </a:prstGeom>
          <a:noFill/>
          <a:ln/>
        </p:spPr>
        <p:txBody>
          <a:bodyPr wrap="none" lIns="0" tIns="0" rIns="0" bIns="0" rtlCol="0" anchor="t"/>
          <a:lstStyle/>
          <a:p>
            <a:pPr marL="0" indent="0" algn="l">
              <a:lnSpc>
                <a:spcPts val="2200"/>
              </a:lnSpc>
              <a:buNone/>
            </a:pPr>
            <a:r>
              <a:rPr lang="en-US" sz="2200" dirty="0">
                <a:solidFill>
                  <a:srgbClr val="454240"/>
                </a:solidFill>
                <a:latin typeface="Libre Baskerville" pitchFamily="34" charset="0"/>
                <a:ea typeface="Libre Baskerville" pitchFamily="34" charset="-122"/>
                <a:cs typeface="Libre Baskerville" pitchFamily="34" charset="-120"/>
              </a:rPr>
              <a:t>49.2%</a:t>
            </a:r>
            <a:endParaRPr lang="en-US" sz="2200" dirty="0"/>
          </a:p>
        </p:txBody>
      </p:sp>
      <p:sp>
        <p:nvSpPr>
          <p:cNvPr id="16" name="Text 14"/>
          <p:cNvSpPr/>
          <p:nvPr/>
        </p:nvSpPr>
        <p:spPr>
          <a:xfrm>
            <a:off x="9677995" y="36158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Sweater</a:t>
            </a:r>
            <a:endParaRPr lang="en-US" sz="2200" dirty="0"/>
          </a:p>
        </p:txBody>
      </p:sp>
      <p:sp>
        <p:nvSpPr>
          <p:cNvPr id="17" name="Text 15"/>
          <p:cNvSpPr/>
          <p:nvPr/>
        </p:nvSpPr>
        <p:spPr>
          <a:xfrm>
            <a:off x="9677995" y="4106228"/>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79 discounted purchases out of 164</a:t>
            </a:r>
            <a:endParaRPr lang="en-US" sz="1750" dirty="0"/>
          </a:p>
        </p:txBody>
      </p:sp>
      <p:sp>
        <p:nvSpPr>
          <p:cNvPr id="18" name="Shape 16"/>
          <p:cNvSpPr/>
          <p:nvPr/>
        </p:nvSpPr>
        <p:spPr>
          <a:xfrm>
            <a:off x="793790" y="5036106"/>
            <a:ext cx="3256359" cy="283488"/>
          </a:xfrm>
          <a:prstGeom prst="roundRect">
            <a:avLst>
              <a:gd name="adj" fmla="val 33606"/>
            </a:avLst>
          </a:prstGeom>
          <a:solidFill>
            <a:srgbClr val="F7EDD4"/>
          </a:solidFill>
          <a:ln w="7620">
            <a:solidFill>
              <a:srgbClr val="DDD3BA"/>
            </a:solidFill>
            <a:prstDash val="solid"/>
          </a:ln>
        </p:spPr>
        <p:txBody>
          <a:bodyPr/>
          <a:lstStyle/>
          <a:p>
            <a:endParaRPr lang="en-US"/>
          </a:p>
        </p:txBody>
      </p:sp>
      <p:sp>
        <p:nvSpPr>
          <p:cNvPr id="19" name="Shape 17"/>
          <p:cNvSpPr/>
          <p:nvPr/>
        </p:nvSpPr>
        <p:spPr>
          <a:xfrm>
            <a:off x="793790" y="5036106"/>
            <a:ext cx="1598771" cy="283488"/>
          </a:xfrm>
          <a:prstGeom prst="roundRect">
            <a:avLst>
              <a:gd name="adj" fmla="val 33606"/>
            </a:avLst>
          </a:prstGeom>
          <a:solidFill>
            <a:srgbClr val="B88E23"/>
          </a:solidFill>
          <a:ln/>
        </p:spPr>
        <p:txBody>
          <a:bodyPr/>
          <a:lstStyle/>
          <a:p>
            <a:endParaRPr lang="en-US"/>
          </a:p>
        </p:txBody>
      </p:sp>
      <p:sp>
        <p:nvSpPr>
          <p:cNvPr id="20" name="Text 18"/>
          <p:cNvSpPr/>
          <p:nvPr/>
        </p:nvSpPr>
        <p:spPr>
          <a:xfrm>
            <a:off x="4220170" y="5036106"/>
            <a:ext cx="732234" cy="283488"/>
          </a:xfrm>
          <a:prstGeom prst="rect">
            <a:avLst/>
          </a:prstGeom>
          <a:noFill/>
          <a:ln/>
        </p:spPr>
        <p:txBody>
          <a:bodyPr wrap="none" lIns="0" tIns="0" rIns="0" bIns="0" rtlCol="0" anchor="t"/>
          <a:lstStyle/>
          <a:p>
            <a:pPr marL="0" indent="0" algn="l">
              <a:lnSpc>
                <a:spcPts val="2200"/>
              </a:lnSpc>
              <a:buNone/>
            </a:pPr>
            <a:r>
              <a:rPr lang="en-US" sz="2200" dirty="0">
                <a:solidFill>
                  <a:srgbClr val="454240"/>
                </a:solidFill>
                <a:latin typeface="Libre Baskerville" pitchFamily="34" charset="0"/>
                <a:ea typeface="Libre Baskerville" pitchFamily="34" charset="-122"/>
                <a:cs typeface="Libre Baskerville" pitchFamily="34" charset="-120"/>
              </a:rPr>
              <a:t>49.1%</a:t>
            </a:r>
            <a:endParaRPr lang="en-US" sz="2200" dirty="0"/>
          </a:p>
        </p:txBody>
      </p:sp>
      <p:sp>
        <p:nvSpPr>
          <p:cNvPr id="21" name="Text 19"/>
          <p:cNvSpPr/>
          <p:nvPr/>
        </p:nvSpPr>
        <p:spPr>
          <a:xfrm>
            <a:off x="793790" y="560296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Coat</a:t>
            </a:r>
            <a:endParaRPr lang="en-US" sz="2200" dirty="0"/>
          </a:p>
        </p:txBody>
      </p:sp>
      <p:sp>
        <p:nvSpPr>
          <p:cNvPr id="22" name="Text 20"/>
          <p:cNvSpPr/>
          <p:nvPr/>
        </p:nvSpPr>
        <p:spPr>
          <a:xfrm>
            <a:off x="793790" y="6093381"/>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79 discounted purchases out of 161</a:t>
            </a:r>
            <a:endParaRPr lang="en-US" sz="1750" dirty="0"/>
          </a:p>
        </p:txBody>
      </p:sp>
      <p:sp>
        <p:nvSpPr>
          <p:cNvPr id="23" name="Shape 21"/>
          <p:cNvSpPr/>
          <p:nvPr/>
        </p:nvSpPr>
        <p:spPr>
          <a:xfrm>
            <a:off x="5235893" y="5036106"/>
            <a:ext cx="3266242" cy="283488"/>
          </a:xfrm>
          <a:prstGeom prst="roundRect">
            <a:avLst>
              <a:gd name="adj" fmla="val 33606"/>
            </a:avLst>
          </a:prstGeom>
          <a:solidFill>
            <a:srgbClr val="F7EDD4"/>
          </a:solidFill>
          <a:ln w="7620">
            <a:solidFill>
              <a:srgbClr val="DDD3BA"/>
            </a:solidFill>
            <a:prstDash val="solid"/>
          </a:ln>
        </p:spPr>
        <p:txBody>
          <a:bodyPr/>
          <a:lstStyle/>
          <a:p>
            <a:endParaRPr lang="en-US"/>
          </a:p>
        </p:txBody>
      </p:sp>
      <p:sp>
        <p:nvSpPr>
          <p:cNvPr id="24" name="Shape 22"/>
          <p:cNvSpPr/>
          <p:nvPr/>
        </p:nvSpPr>
        <p:spPr>
          <a:xfrm>
            <a:off x="5235893" y="5036106"/>
            <a:ext cx="1548170" cy="283488"/>
          </a:xfrm>
          <a:prstGeom prst="roundRect">
            <a:avLst>
              <a:gd name="adj" fmla="val 33606"/>
            </a:avLst>
          </a:prstGeom>
          <a:solidFill>
            <a:srgbClr val="B88E23"/>
          </a:solidFill>
          <a:ln/>
        </p:spPr>
        <p:txBody>
          <a:bodyPr/>
          <a:lstStyle/>
          <a:p>
            <a:endParaRPr lang="en-US"/>
          </a:p>
        </p:txBody>
      </p:sp>
      <p:sp>
        <p:nvSpPr>
          <p:cNvPr id="25" name="Text 23"/>
          <p:cNvSpPr/>
          <p:nvPr/>
        </p:nvSpPr>
        <p:spPr>
          <a:xfrm>
            <a:off x="8672155" y="5036106"/>
            <a:ext cx="722352" cy="283488"/>
          </a:xfrm>
          <a:prstGeom prst="rect">
            <a:avLst/>
          </a:prstGeom>
          <a:noFill/>
          <a:ln/>
        </p:spPr>
        <p:txBody>
          <a:bodyPr wrap="none" lIns="0" tIns="0" rIns="0" bIns="0" rtlCol="0" anchor="t"/>
          <a:lstStyle/>
          <a:p>
            <a:pPr marL="0" indent="0" algn="l">
              <a:lnSpc>
                <a:spcPts val="2200"/>
              </a:lnSpc>
              <a:buNone/>
            </a:pPr>
            <a:r>
              <a:rPr lang="en-US" sz="2200" dirty="0">
                <a:solidFill>
                  <a:srgbClr val="454240"/>
                </a:solidFill>
                <a:latin typeface="Libre Baskerville" pitchFamily="34" charset="0"/>
                <a:ea typeface="Libre Baskerville" pitchFamily="34" charset="-122"/>
                <a:cs typeface="Libre Baskerville" pitchFamily="34" charset="-120"/>
              </a:rPr>
              <a:t>47.4%</a:t>
            </a:r>
            <a:endParaRPr lang="en-US" sz="2200" dirty="0"/>
          </a:p>
        </p:txBody>
      </p:sp>
      <p:sp>
        <p:nvSpPr>
          <p:cNvPr id="26" name="Text 24"/>
          <p:cNvSpPr/>
          <p:nvPr/>
        </p:nvSpPr>
        <p:spPr>
          <a:xfrm>
            <a:off x="5235893" y="560296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Pants</a:t>
            </a:r>
            <a:endParaRPr lang="en-US" sz="2200" dirty="0"/>
          </a:p>
        </p:txBody>
      </p:sp>
      <p:sp>
        <p:nvSpPr>
          <p:cNvPr id="27" name="Text 25"/>
          <p:cNvSpPr/>
          <p:nvPr/>
        </p:nvSpPr>
        <p:spPr>
          <a:xfrm>
            <a:off x="5235893" y="6093381"/>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81 discounted purchases out of 171</a:t>
            </a:r>
            <a:endParaRPr lang="en-US" sz="1750" dirty="0"/>
          </a:p>
        </p:txBody>
      </p:sp>
      <p:sp>
        <p:nvSpPr>
          <p:cNvPr id="28" name="Rectangle: Rounded Corners 27">
            <a:extLst>
              <a:ext uri="{FF2B5EF4-FFF2-40B4-BE49-F238E27FC236}">
                <a16:creationId xmlns:a16="http://schemas.microsoft.com/office/drawing/2014/main" id="{2A127B9E-6356-C193-DE9C-4160842EEB1F}"/>
              </a:ext>
            </a:extLst>
          </p:cNvPr>
          <p:cNvSpPr/>
          <p:nvPr/>
        </p:nvSpPr>
        <p:spPr>
          <a:xfrm>
            <a:off x="12868507" y="7727796"/>
            <a:ext cx="1639230" cy="501804"/>
          </a:xfrm>
          <a:prstGeom prst="roundRect">
            <a:avLst/>
          </a:prstGeom>
          <a:solidFill>
            <a:srgbClr val="FFFD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56843" y="358973"/>
            <a:ext cx="7893129" cy="407908"/>
          </a:xfrm>
          <a:prstGeom prst="rect">
            <a:avLst/>
          </a:prstGeom>
          <a:noFill/>
          <a:ln/>
        </p:spPr>
        <p:txBody>
          <a:bodyPr wrap="none" lIns="0" tIns="0" rIns="0" bIns="0" rtlCol="0" anchor="t"/>
          <a:lstStyle/>
          <a:p>
            <a:pPr marL="0" indent="0" algn="l">
              <a:lnSpc>
                <a:spcPts val="3200"/>
              </a:lnSpc>
              <a:buNone/>
            </a:pPr>
            <a:r>
              <a:rPr lang="en-US" sz="2550" dirty="0">
                <a:solidFill>
                  <a:srgbClr val="5C4E3D"/>
                </a:solidFill>
                <a:latin typeface="Libre Baskerville" pitchFamily="34" charset="0"/>
                <a:ea typeface="Libre Baskerville" pitchFamily="34" charset="-122"/>
                <a:cs typeface="Libre Baskerville" pitchFamily="34" charset="-120"/>
              </a:rPr>
              <a:t>Customer Segmentation &amp; Age Group Revenue</a:t>
            </a:r>
            <a:endParaRPr lang="en-US" sz="2550" dirty="0"/>
          </a:p>
        </p:txBody>
      </p:sp>
      <p:sp>
        <p:nvSpPr>
          <p:cNvPr id="3" name="Text 1"/>
          <p:cNvSpPr/>
          <p:nvPr/>
        </p:nvSpPr>
        <p:spPr>
          <a:xfrm>
            <a:off x="456843" y="1093113"/>
            <a:ext cx="1684377" cy="203954"/>
          </a:xfrm>
          <a:prstGeom prst="rect">
            <a:avLst/>
          </a:prstGeom>
          <a:noFill/>
          <a:ln/>
        </p:spPr>
        <p:txBody>
          <a:bodyPr wrap="none" lIns="0" tIns="0" rIns="0" bIns="0" rtlCol="0" anchor="t"/>
          <a:lstStyle/>
          <a:p>
            <a:pPr marL="0" indent="0" algn="l">
              <a:lnSpc>
                <a:spcPts val="1600"/>
              </a:lnSpc>
              <a:buNone/>
            </a:pPr>
            <a:r>
              <a:rPr lang="en-US" sz="1250" dirty="0">
                <a:solidFill>
                  <a:srgbClr val="5C4E3D"/>
                </a:solidFill>
                <a:latin typeface="Libre Baskerville" pitchFamily="34" charset="0"/>
                <a:ea typeface="Libre Baskerville" pitchFamily="34" charset="-122"/>
                <a:cs typeface="Libre Baskerville" pitchFamily="34" charset="-120"/>
              </a:rPr>
              <a:t>Customer Segments</a:t>
            </a:r>
            <a:endParaRPr lang="en-US" sz="1250" dirty="0"/>
          </a:p>
        </p:txBody>
      </p:sp>
      <p:sp>
        <p:nvSpPr>
          <p:cNvPr id="4" name="Text 2"/>
          <p:cNvSpPr/>
          <p:nvPr/>
        </p:nvSpPr>
        <p:spPr>
          <a:xfrm>
            <a:off x="456843" y="1427559"/>
            <a:ext cx="6699171" cy="208955"/>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454240"/>
                </a:solidFill>
                <a:latin typeface="DM Sans" pitchFamily="34" charset="0"/>
                <a:ea typeface="DM Sans" pitchFamily="34" charset="-122"/>
                <a:cs typeface="DM Sans" pitchFamily="34" charset="-120"/>
              </a:rPr>
              <a:t>Loyal: 3116 customers</a:t>
            </a:r>
            <a:endParaRPr lang="en-US" sz="1000" dirty="0"/>
          </a:p>
        </p:txBody>
      </p:sp>
      <p:sp>
        <p:nvSpPr>
          <p:cNvPr id="5" name="Text 3"/>
          <p:cNvSpPr/>
          <p:nvPr/>
        </p:nvSpPr>
        <p:spPr>
          <a:xfrm>
            <a:off x="456843" y="1682115"/>
            <a:ext cx="6699171" cy="208955"/>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454240"/>
                </a:solidFill>
                <a:latin typeface="DM Sans" pitchFamily="34" charset="0"/>
                <a:ea typeface="DM Sans" pitchFamily="34" charset="-122"/>
                <a:cs typeface="DM Sans" pitchFamily="34" charset="-120"/>
              </a:rPr>
              <a:t>Returning: 701 customers</a:t>
            </a:r>
            <a:endParaRPr lang="en-US" sz="1000" dirty="0"/>
          </a:p>
        </p:txBody>
      </p:sp>
      <p:sp>
        <p:nvSpPr>
          <p:cNvPr id="6" name="Text 4"/>
          <p:cNvSpPr/>
          <p:nvPr/>
        </p:nvSpPr>
        <p:spPr>
          <a:xfrm>
            <a:off x="456843" y="1936671"/>
            <a:ext cx="6699171" cy="208955"/>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454240"/>
                </a:solidFill>
                <a:latin typeface="DM Sans" pitchFamily="34" charset="0"/>
                <a:ea typeface="DM Sans" pitchFamily="34" charset="-122"/>
                <a:cs typeface="DM Sans" pitchFamily="34" charset="-120"/>
              </a:rPr>
              <a:t>New: 83 customers</a:t>
            </a:r>
            <a:endParaRPr lang="en-US" sz="1000" dirty="0"/>
          </a:p>
        </p:txBody>
      </p:sp>
      <p:sp>
        <p:nvSpPr>
          <p:cNvPr id="7" name="Text 5"/>
          <p:cNvSpPr/>
          <p:nvPr/>
        </p:nvSpPr>
        <p:spPr>
          <a:xfrm>
            <a:off x="456843" y="2263021"/>
            <a:ext cx="6699171" cy="208955"/>
          </a:xfrm>
          <a:prstGeom prst="rect">
            <a:avLst/>
          </a:prstGeom>
          <a:noFill/>
          <a:ln/>
        </p:spPr>
        <p:txBody>
          <a:bodyPr wrap="none" lIns="0" tIns="0" rIns="0" bIns="0" rtlCol="0" anchor="t"/>
          <a:lstStyle/>
          <a:p>
            <a:pPr marL="0" indent="0" algn="l">
              <a:lnSpc>
                <a:spcPts val="1600"/>
              </a:lnSpc>
              <a:buNone/>
            </a:pPr>
            <a:r>
              <a:rPr lang="en-US" sz="1000" dirty="0">
                <a:solidFill>
                  <a:srgbClr val="454240"/>
                </a:solidFill>
                <a:latin typeface="DM Sans" pitchFamily="34" charset="0"/>
                <a:ea typeface="DM Sans" pitchFamily="34" charset="-122"/>
                <a:cs typeface="DM Sans" pitchFamily="34" charset="-120"/>
              </a:rPr>
              <a:t>Repeat buyers with &gt;5 purchases are more likely to subscribe (958 Yes vs. 2518 No).</a:t>
            </a:r>
            <a:endParaRPr lang="en-US" sz="1000" dirty="0"/>
          </a:p>
        </p:txBody>
      </p:sp>
      <p:pic>
        <p:nvPicPr>
          <p:cNvPr id="8" name="Image 0" descr="preencoded.png"/>
          <p:cNvPicPr>
            <a:picLocks noChangeAspect="1"/>
          </p:cNvPicPr>
          <p:nvPr/>
        </p:nvPicPr>
        <p:blipFill>
          <a:blip r:embed="rId3"/>
          <a:stretch>
            <a:fillRect/>
          </a:stretch>
        </p:blipFill>
        <p:spPr>
          <a:xfrm>
            <a:off x="456843" y="2618780"/>
            <a:ext cx="6699171" cy="5251847"/>
          </a:xfrm>
          <a:prstGeom prst="rect">
            <a:avLst/>
          </a:prstGeom>
        </p:spPr>
      </p:pic>
      <p:sp>
        <p:nvSpPr>
          <p:cNvPr id="9" name="Text 6"/>
          <p:cNvSpPr/>
          <p:nvPr/>
        </p:nvSpPr>
        <p:spPr>
          <a:xfrm>
            <a:off x="7482007" y="1093113"/>
            <a:ext cx="1921193" cy="203954"/>
          </a:xfrm>
          <a:prstGeom prst="rect">
            <a:avLst/>
          </a:prstGeom>
          <a:noFill/>
          <a:ln/>
        </p:spPr>
        <p:txBody>
          <a:bodyPr wrap="none" lIns="0" tIns="0" rIns="0" bIns="0" rtlCol="0" anchor="t"/>
          <a:lstStyle/>
          <a:p>
            <a:pPr marL="0" indent="0" algn="l">
              <a:lnSpc>
                <a:spcPts val="1600"/>
              </a:lnSpc>
              <a:buNone/>
            </a:pPr>
            <a:r>
              <a:rPr lang="en-US" sz="1250" dirty="0">
                <a:solidFill>
                  <a:srgbClr val="5C4E3D"/>
                </a:solidFill>
                <a:latin typeface="Libre Baskerville" pitchFamily="34" charset="0"/>
                <a:ea typeface="Libre Baskerville" pitchFamily="34" charset="-122"/>
                <a:cs typeface="Libre Baskerville" pitchFamily="34" charset="-120"/>
              </a:rPr>
              <a:t>Revenue by Age Group</a:t>
            </a:r>
            <a:endParaRPr lang="en-US" sz="1250" dirty="0"/>
          </a:p>
        </p:txBody>
      </p:sp>
      <p:sp>
        <p:nvSpPr>
          <p:cNvPr id="10" name="Text 7"/>
          <p:cNvSpPr/>
          <p:nvPr/>
        </p:nvSpPr>
        <p:spPr>
          <a:xfrm>
            <a:off x="7482007" y="1427559"/>
            <a:ext cx="6699171" cy="208955"/>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454240"/>
                </a:solidFill>
                <a:latin typeface="DM Sans" pitchFamily="34" charset="0"/>
                <a:ea typeface="DM Sans" pitchFamily="34" charset="-122"/>
                <a:cs typeface="DM Sans" pitchFamily="34" charset="-120"/>
              </a:rPr>
              <a:t>Young Adult: </a:t>
            </a:r>
            <a:r>
              <a:rPr lang="en-US" sz="1000" dirty="0">
                <a:solidFill>
                  <a:srgbClr val="B88E23"/>
                </a:solidFill>
                <a:latin typeface="DM Sans" pitchFamily="34" charset="0"/>
                <a:ea typeface="DM Sans" pitchFamily="34" charset="-122"/>
                <a:cs typeface="DM Sans" pitchFamily="34" charset="-120"/>
              </a:rPr>
              <a:t>$62,143</a:t>
            </a:r>
            <a:endParaRPr lang="en-US" sz="1000" dirty="0"/>
          </a:p>
        </p:txBody>
      </p:sp>
      <p:sp>
        <p:nvSpPr>
          <p:cNvPr id="11" name="Text 8"/>
          <p:cNvSpPr/>
          <p:nvPr/>
        </p:nvSpPr>
        <p:spPr>
          <a:xfrm>
            <a:off x="7482007" y="1682115"/>
            <a:ext cx="6699171" cy="208955"/>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454240"/>
                </a:solidFill>
                <a:latin typeface="DM Sans" pitchFamily="34" charset="0"/>
                <a:ea typeface="DM Sans" pitchFamily="34" charset="-122"/>
                <a:cs typeface="DM Sans" pitchFamily="34" charset="-120"/>
              </a:rPr>
              <a:t>Middle-aged: </a:t>
            </a:r>
            <a:r>
              <a:rPr lang="en-US" sz="1000" dirty="0">
                <a:solidFill>
                  <a:srgbClr val="B88E23"/>
                </a:solidFill>
                <a:latin typeface="DM Sans" pitchFamily="34" charset="0"/>
                <a:ea typeface="DM Sans" pitchFamily="34" charset="-122"/>
                <a:cs typeface="DM Sans" pitchFamily="34" charset="-120"/>
              </a:rPr>
              <a:t>$59,197</a:t>
            </a:r>
            <a:endParaRPr lang="en-US" sz="1000" dirty="0"/>
          </a:p>
        </p:txBody>
      </p:sp>
      <p:sp>
        <p:nvSpPr>
          <p:cNvPr id="12" name="Text 9"/>
          <p:cNvSpPr/>
          <p:nvPr/>
        </p:nvSpPr>
        <p:spPr>
          <a:xfrm>
            <a:off x="7482007" y="1936671"/>
            <a:ext cx="6699171" cy="208955"/>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454240"/>
                </a:solidFill>
                <a:latin typeface="DM Sans" pitchFamily="34" charset="0"/>
                <a:ea typeface="DM Sans" pitchFamily="34" charset="-122"/>
                <a:cs typeface="DM Sans" pitchFamily="34" charset="-120"/>
              </a:rPr>
              <a:t>Adult: </a:t>
            </a:r>
            <a:r>
              <a:rPr lang="en-US" sz="1000" dirty="0">
                <a:solidFill>
                  <a:srgbClr val="B88E23"/>
                </a:solidFill>
                <a:latin typeface="DM Sans" pitchFamily="34" charset="0"/>
                <a:ea typeface="DM Sans" pitchFamily="34" charset="-122"/>
                <a:cs typeface="DM Sans" pitchFamily="34" charset="-120"/>
              </a:rPr>
              <a:t>$55,978</a:t>
            </a:r>
            <a:endParaRPr lang="en-US" sz="1000" dirty="0"/>
          </a:p>
        </p:txBody>
      </p:sp>
      <p:sp>
        <p:nvSpPr>
          <p:cNvPr id="13" name="Text 10"/>
          <p:cNvSpPr/>
          <p:nvPr/>
        </p:nvSpPr>
        <p:spPr>
          <a:xfrm>
            <a:off x="7482007" y="2191226"/>
            <a:ext cx="6699171" cy="208955"/>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454240"/>
                </a:solidFill>
                <a:latin typeface="DM Sans" pitchFamily="34" charset="0"/>
                <a:ea typeface="DM Sans" pitchFamily="34" charset="-122"/>
                <a:cs typeface="DM Sans" pitchFamily="34" charset="-120"/>
              </a:rPr>
              <a:t>Senior: </a:t>
            </a:r>
            <a:r>
              <a:rPr lang="en-US" sz="1000" dirty="0">
                <a:solidFill>
                  <a:srgbClr val="B88E23"/>
                </a:solidFill>
                <a:latin typeface="DM Sans" pitchFamily="34" charset="0"/>
                <a:ea typeface="DM Sans" pitchFamily="34" charset="-122"/>
                <a:cs typeface="DM Sans" pitchFamily="34" charset="-120"/>
              </a:rPr>
              <a:t>$55,763</a:t>
            </a:r>
            <a:endParaRPr lang="en-US" sz="1000" dirty="0"/>
          </a:p>
        </p:txBody>
      </p:sp>
      <p:sp>
        <p:nvSpPr>
          <p:cNvPr id="15" name="Rectangle: Rounded Corners 14">
            <a:extLst>
              <a:ext uri="{FF2B5EF4-FFF2-40B4-BE49-F238E27FC236}">
                <a16:creationId xmlns:a16="http://schemas.microsoft.com/office/drawing/2014/main" id="{AE4A2C01-237B-97D7-58D0-382C96E129A8}"/>
              </a:ext>
            </a:extLst>
          </p:cNvPr>
          <p:cNvSpPr/>
          <p:nvPr/>
        </p:nvSpPr>
        <p:spPr>
          <a:xfrm>
            <a:off x="12868507" y="7727796"/>
            <a:ext cx="1639230" cy="501804"/>
          </a:xfrm>
          <a:prstGeom prst="roundRect">
            <a:avLst/>
          </a:prstGeom>
          <a:solidFill>
            <a:srgbClr val="FFFD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 1" descr="preencoded.png"/>
          <p:cNvPicPr>
            <a:picLocks noChangeAspect="1"/>
          </p:cNvPicPr>
          <p:nvPr/>
        </p:nvPicPr>
        <p:blipFill>
          <a:blip r:embed="rId4"/>
          <a:stretch>
            <a:fillRect/>
          </a:stretch>
        </p:blipFill>
        <p:spPr>
          <a:xfrm>
            <a:off x="7482007" y="2546986"/>
            <a:ext cx="6699171" cy="532364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TotalTime>
  <Words>566</Words>
  <Application>Microsoft Office PowerPoint</Application>
  <PresentationFormat>Custom</PresentationFormat>
  <Paragraphs>102</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DM Sans</vt:lpstr>
      <vt:lpstr>Arial</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samir waled</cp:lastModifiedBy>
  <cp:revision>2</cp:revision>
  <dcterms:created xsi:type="dcterms:W3CDTF">2025-12-15T18:52:06Z</dcterms:created>
  <dcterms:modified xsi:type="dcterms:W3CDTF">2025-12-15T19:42:47Z</dcterms:modified>
</cp:coreProperties>
</file>